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904" r:id="rId2"/>
    <p:sldId id="2905" r:id="rId3"/>
    <p:sldId id="2606" r:id="rId4"/>
    <p:sldId id="691" r:id="rId5"/>
    <p:sldId id="298" r:id="rId6"/>
    <p:sldId id="299" r:id="rId7"/>
    <p:sldId id="3010" r:id="rId8"/>
    <p:sldId id="692" r:id="rId9"/>
    <p:sldId id="2906" r:id="rId10"/>
    <p:sldId id="3006" r:id="rId11"/>
    <p:sldId id="3011" r:id="rId12"/>
    <p:sldId id="3018" r:id="rId13"/>
    <p:sldId id="2607" r:id="rId14"/>
    <p:sldId id="3012" r:id="rId15"/>
    <p:sldId id="3013" r:id="rId16"/>
    <p:sldId id="3014" r:id="rId17"/>
    <p:sldId id="3015" r:id="rId18"/>
    <p:sldId id="3016" r:id="rId19"/>
    <p:sldId id="3017" r:id="rId20"/>
    <p:sldId id="2994" r:id="rId21"/>
    <p:sldId id="3019" r:id="rId22"/>
    <p:sldId id="3020" r:id="rId23"/>
    <p:sldId id="3005" r:id="rId24"/>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6F8C"/>
    <a:srgbClr val="FFE36D"/>
    <a:srgbClr val="EEC600"/>
    <a:srgbClr val="96BC4D"/>
    <a:srgbClr val="FFD9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16315A-31FC-4D4F-8F06-303C740D7C2C}" v="10" dt="2023-05-18T03:20:02.3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191" autoAdjust="0"/>
    <p:restoredTop sz="94485" autoAdjust="0"/>
  </p:normalViewPr>
  <p:slideViewPr>
    <p:cSldViewPr snapToGrid="0">
      <p:cViewPr varScale="1">
        <p:scale>
          <a:sx n="62" d="100"/>
          <a:sy n="62" d="100"/>
        </p:scale>
        <p:origin x="208" y="5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6" d="100"/>
          <a:sy n="46" d="100"/>
        </p:scale>
        <p:origin x="3533"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sie Hayes" userId="8873450e-9472-45da-9da2-80d04d1a7218" providerId="ADAL" clId="{DC16315A-31FC-4D4F-8F06-303C740D7C2C}"/>
    <pc:docChg chg="custSel modSld">
      <pc:chgData name="Krissie Hayes" userId="8873450e-9472-45da-9da2-80d04d1a7218" providerId="ADAL" clId="{DC16315A-31FC-4D4F-8F06-303C740D7C2C}" dt="2023-05-18T03:21:05.507" v="59" actId="113"/>
      <pc:docMkLst>
        <pc:docMk/>
      </pc:docMkLst>
      <pc:sldChg chg="modSp mod">
        <pc:chgData name="Krissie Hayes" userId="8873450e-9472-45da-9da2-80d04d1a7218" providerId="ADAL" clId="{DC16315A-31FC-4D4F-8F06-303C740D7C2C}" dt="2023-05-18T03:20:40.545" v="57" actId="20577"/>
        <pc:sldMkLst>
          <pc:docMk/>
          <pc:sldMk cId="2479435698" sldId="3011"/>
        </pc:sldMkLst>
        <pc:spChg chg="mod">
          <ac:chgData name="Krissie Hayes" userId="8873450e-9472-45da-9da2-80d04d1a7218" providerId="ADAL" clId="{DC16315A-31FC-4D4F-8F06-303C740D7C2C}" dt="2023-05-18T03:20:40.545" v="57" actId="20577"/>
          <ac:spMkLst>
            <pc:docMk/>
            <pc:sldMk cId="2479435698" sldId="3011"/>
            <ac:spMk id="9" creationId="{7D746A9A-DD2D-45D9-9E00-5E3D0EBF1161}"/>
          </ac:spMkLst>
        </pc:spChg>
        <pc:graphicFrameChg chg="mod">
          <ac:chgData name="Krissie Hayes" userId="8873450e-9472-45da-9da2-80d04d1a7218" providerId="ADAL" clId="{DC16315A-31FC-4D4F-8F06-303C740D7C2C}" dt="2023-05-18T03:20:02.342" v="9" actId="20577"/>
          <ac:graphicFrameMkLst>
            <pc:docMk/>
            <pc:sldMk cId="2479435698" sldId="3011"/>
            <ac:graphicFrameMk id="11" creationId="{D2F05EDE-7480-40A2-BFFD-F9BED9350890}"/>
          </ac:graphicFrameMkLst>
        </pc:graphicFrameChg>
      </pc:sldChg>
      <pc:sldChg chg="modSp mod">
        <pc:chgData name="Krissie Hayes" userId="8873450e-9472-45da-9da2-80d04d1a7218" providerId="ADAL" clId="{DC16315A-31FC-4D4F-8F06-303C740D7C2C}" dt="2023-05-18T03:21:05.507" v="59" actId="113"/>
        <pc:sldMkLst>
          <pc:docMk/>
          <pc:sldMk cId="726467347" sldId="3015"/>
        </pc:sldMkLst>
        <pc:spChg chg="mod">
          <ac:chgData name="Krissie Hayes" userId="8873450e-9472-45da-9da2-80d04d1a7218" providerId="ADAL" clId="{DC16315A-31FC-4D4F-8F06-303C740D7C2C}" dt="2023-05-18T03:21:05.507" v="59" actId="113"/>
          <ac:spMkLst>
            <pc:docMk/>
            <pc:sldMk cId="726467347" sldId="3015"/>
            <ac:spMk id="3" creationId="{AEA507DB-03D3-4304-9A56-8204151DA32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5B02E4-D410-4196-AB0D-E98B456A630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75B1F37-A65D-43D0-898B-B902A98A4041}">
      <dgm:prSet/>
      <dgm:spPr/>
      <dgm:t>
        <a:bodyPr/>
        <a:lstStyle/>
        <a:p>
          <a:r>
            <a:rPr lang="en-US"/>
            <a:t>Prevention and Response to </a:t>
          </a:r>
          <a:r>
            <a:rPr lang="en-US" b="1"/>
            <a:t>Exploitation, Violence, Abuse and Neglect (EVAN)</a:t>
          </a:r>
          <a:endParaRPr lang="en-US"/>
        </a:p>
      </dgm:t>
    </dgm:pt>
    <dgm:pt modelId="{26963EBF-4F3F-4C06-9820-FAF8DFC7A713}" type="parTrans" cxnId="{3D616722-6593-4475-851F-71FC0D60E66D}">
      <dgm:prSet/>
      <dgm:spPr/>
      <dgm:t>
        <a:bodyPr/>
        <a:lstStyle/>
        <a:p>
          <a:endParaRPr lang="en-US"/>
        </a:p>
      </dgm:t>
    </dgm:pt>
    <dgm:pt modelId="{12D54780-64FB-4CD8-8077-00E074E5C812}" type="sibTrans" cxnId="{3D616722-6593-4475-851F-71FC0D60E66D}">
      <dgm:prSet/>
      <dgm:spPr/>
      <dgm:t>
        <a:bodyPr/>
        <a:lstStyle/>
        <a:p>
          <a:endParaRPr lang="en-US"/>
        </a:p>
      </dgm:t>
    </dgm:pt>
    <dgm:pt modelId="{740BED1B-24F1-42FB-AA68-8E3244819FCC}">
      <dgm:prSet/>
      <dgm:spPr/>
      <dgm:t>
        <a:bodyPr/>
        <a:lstStyle/>
        <a:p>
          <a:r>
            <a:rPr lang="en-US" dirty="0"/>
            <a:t>Note it is a sub-set of Child Rights Under the  Convention of the Rights of the Child – we don’t look at all rights but specifically EVAN</a:t>
          </a:r>
        </a:p>
      </dgm:t>
    </dgm:pt>
    <dgm:pt modelId="{AA5DF7D8-0A56-4F72-A90C-5F8460966029}" type="parTrans" cxnId="{EF4FFD51-82EF-4347-8FA8-E590AFBF8AAE}">
      <dgm:prSet/>
      <dgm:spPr/>
      <dgm:t>
        <a:bodyPr/>
        <a:lstStyle/>
        <a:p>
          <a:endParaRPr lang="en-US"/>
        </a:p>
      </dgm:t>
    </dgm:pt>
    <dgm:pt modelId="{C8B21829-B216-4CFC-9818-42D437364D2E}" type="sibTrans" cxnId="{EF4FFD51-82EF-4347-8FA8-E590AFBF8AAE}">
      <dgm:prSet/>
      <dgm:spPr/>
      <dgm:t>
        <a:bodyPr/>
        <a:lstStyle/>
        <a:p>
          <a:endParaRPr lang="en-US"/>
        </a:p>
      </dgm:t>
    </dgm:pt>
    <dgm:pt modelId="{FB85FAA8-695F-4534-A0F6-64028C7DBDCC}" type="pres">
      <dgm:prSet presAssocID="{B25B02E4-D410-4196-AB0D-E98B456A6307}" presName="linear" presStyleCnt="0">
        <dgm:presLayoutVars>
          <dgm:animLvl val="lvl"/>
          <dgm:resizeHandles val="exact"/>
        </dgm:presLayoutVars>
      </dgm:prSet>
      <dgm:spPr/>
    </dgm:pt>
    <dgm:pt modelId="{EC441CAE-07AB-4BE4-8314-A1D1EF1CA671}" type="pres">
      <dgm:prSet presAssocID="{475B1F37-A65D-43D0-898B-B902A98A4041}" presName="parentText" presStyleLbl="node1" presStyleIdx="0" presStyleCnt="1">
        <dgm:presLayoutVars>
          <dgm:chMax val="0"/>
          <dgm:bulletEnabled val="1"/>
        </dgm:presLayoutVars>
      </dgm:prSet>
      <dgm:spPr/>
    </dgm:pt>
    <dgm:pt modelId="{41128459-4029-4EAC-954D-D377AFC3BDFF}" type="pres">
      <dgm:prSet presAssocID="{475B1F37-A65D-43D0-898B-B902A98A4041}" presName="childText" presStyleLbl="revTx" presStyleIdx="0" presStyleCnt="1">
        <dgm:presLayoutVars>
          <dgm:bulletEnabled val="1"/>
        </dgm:presLayoutVars>
      </dgm:prSet>
      <dgm:spPr/>
    </dgm:pt>
  </dgm:ptLst>
  <dgm:cxnLst>
    <dgm:cxn modelId="{3D616722-6593-4475-851F-71FC0D60E66D}" srcId="{B25B02E4-D410-4196-AB0D-E98B456A6307}" destId="{475B1F37-A65D-43D0-898B-B902A98A4041}" srcOrd="0" destOrd="0" parTransId="{26963EBF-4F3F-4C06-9820-FAF8DFC7A713}" sibTransId="{12D54780-64FB-4CD8-8077-00E074E5C812}"/>
    <dgm:cxn modelId="{EF4FFD51-82EF-4347-8FA8-E590AFBF8AAE}" srcId="{475B1F37-A65D-43D0-898B-B902A98A4041}" destId="{740BED1B-24F1-42FB-AA68-8E3244819FCC}" srcOrd="0" destOrd="0" parTransId="{AA5DF7D8-0A56-4F72-A90C-5F8460966029}" sibTransId="{C8B21829-B216-4CFC-9818-42D437364D2E}"/>
    <dgm:cxn modelId="{2502BBA4-7068-4639-8FE1-8805F83A323F}" type="presOf" srcId="{B25B02E4-D410-4196-AB0D-E98B456A6307}" destId="{FB85FAA8-695F-4534-A0F6-64028C7DBDCC}" srcOrd="0" destOrd="0" presId="urn:microsoft.com/office/officeart/2005/8/layout/vList2"/>
    <dgm:cxn modelId="{780E81C5-EB8E-4307-8481-EC27F3C751EE}" type="presOf" srcId="{475B1F37-A65D-43D0-898B-B902A98A4041}" destId="{EC441CAE-07AB-4BE4-8314-A1D1EF1CA671}" srcOrd="0" destOrd="0" presId="urn:microsoft.com/office/officeart/2005/8/layout/vList2"/>
    <dgm:cxn modelId="{792CC7F0-51F0-4ABE-85EA-E72DFEEEADF0}" type="presOf" srcId="{740BED1B-24F1-42FB-AA68-8E3244819FCC}" destId="{41128459-4029-4EAC-954D-D377AFC3BDFF}" srcOrd="0" destOrd="0" presId="urn:microsoft.com/office/officeart/2005/8/layout/vList2"/>
    <dgm:cxn modelId="{3AD02F2E-FF9B-4511-8CF8-D8677623830A}" type="presParOf" srcId="{FB85FAA8-695F-4534-A0F6-64028C7DBDCC}" destId="{EC441CAE-07AB-4BE4-8314-A1D1EF1CA671}" srcOrd="0" destOrd="0" presId="urn:microsoft.com/office/officeart/2005/8/layout/vList2"/>
    <dgm:cxn modelId="{EBB84C3A-FB66-42ED-B9DD-A9B15B0E6106}" type="presParOf" srcId="{FB85FAA8-695F-4534-A0F6-64028C7DBDCC}" destId="{41128459-4029-4EAC-954D-D377AFC3BDF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015F09-0FEF-48D5-A9E4-32AC12C6E879}" type="doc">
      <dgm:prSet loTypeId="urn:microsoft.com/office/officeart/2005/8/layout/cycle3" loCatId="cycle" qsTypeId="urn:microsoft.com/office/officeart/2005/8/quickstyle/simple4" qsCatId="simple" csTypeId="urn:microsoft.com/office/officeart/2005/8/colors/accent4_2" csCatId="accent4" phldr="1"/>
      <dgm:spPr/>
      <dgm:t>
        <a:bodyPr/>
        <a:lstStyle/>
        <a:p>
          <a:endParaRPr lang="en-US"/>
        </a:p>
      </dgm:t>
    </dgm:pt>
    <dgm:pt modelId="{A6550AF9-3FE8-4DC5-A8D9-E3AABEC8092A}">
      <dgm:prSet/>
      <dgm:spPr/>
      <dgm:t>
        <a:bodyPr/>
        <a:lstStyle/>
        <a:p>
          <a:r>
            <a:rPr lang="en-US" dirty="0"/>
            <a:t>Child Protection Risks were already prevalent in our context</a:t>
          </a:r>
        </a:p>
      </dgm:t>
    </dgm:pt>
    <dgm:pt modelId="{1BB7F428-9DA2-4554-9D2A-1E3F6F2BECF6}" type="parTrans" cxnId="{F3DF7744-DE0F-4955-8D6B-9759AB11F180}">
      <dgm:prSet/>
      <dgm:spPr/>
      <dgm:t>
        <a:bodyPr/>
        <a:lstStyle/>
        <a:p>
          <a:endParaRPr lang="en-US"/>
        </a:p>
      </dgm:t>
    </dgm:pt>
    <dgm:pt modelId="{D6545CD5-F7F7-4F25-8518-8BCEDE187069}" type="sibTrans" cxnId="{F3DF7744-DE0F-4955-8D6B-9759AB11F180}">
      <dgm:prSet/>
      <dgm:spPr/>
      <dgm:t>
        <a:bodyPr/>
        <a:lstStyle/>
        <a:p>
          <a:endParaRPr lang="en-US"/>
        </a:p>
      </dgm:t>
    </dgm:pt>
    <dgm:pt modelId="{3FCEC545-F658-47C1-A4A8-1FC8F0EF04F0}">
      <dgm:prSet/>
      <dgm:spPr/>
      <dgm:t>
        <a:bodyPr/>
        <a:lstStyle/>
        <a:p>
          <a:r>
            <a:rPr lang="en-US" dirty="0"/>
            <a:t>Disasters Conflict and political situation, and covid have </a:t>
          </a:r>
          <a:r>
            <a:rPr lang="en-US" b="1" dirty="0"/>
            <a:t>exacerbated</a:t>
          </a:r>
          <a:r>
            <a:rPr lang="en-US" dirty="0"/>
            <a:t> these Child Protection concerns</a:t>
          </a:r>
        </a:p>
      </dgm:t>
    </dgm:pt>
    <dgm:pt modelId="{C9BD83F7-D7BA-48D9-A4BD-7267517A1D3F}" type="parTrans" cxnId="{D4410802-938A-49C4-9B4A-7ABD18CA10AB}">
      <dgm:prSet/>
      <dgm:spPr/>
      <dgm:t>
        <a:bodyPr/>
        <a:lstStyle/>
        <a:p>
          <a:endParaRPr lang="en-US"/>
        </a:p>
      </dgm:t>
    </dgm:pt>
    <dgm:pt modelId="{1959A410-8665-4259-AF4B-17A42570E419}" type="sibTrans" cxnId="{D4410802-938A-49C4-9B4A-7ABD18CA10AB}">
      <dgm:prSet/>
      <dgm:spPr/>
      <dgm:t>
        <a:bodyPr/>
        <a:lstStyle/>
        <a:p>
          <a:endParaRPr lang="en-US"/>
        </a:p>
      </dgm:t>
    </dgm:pt>
    <dgm:pt modelId="{C727B2E2-E189-418E-8B91-14DAF8BCC1E8}" type="pres">
      <dgm:prSet presAssocID="{46015F09-0FEF-48D5-A9E4-32AC12C6E879}" presName="Name0" presStyleCnt="0">
        <dgm:presLayoutVars>
          <dgm:dir/>
          <dgm:resizeHandles val="exact"/>
        </dgm:presLayoutVars>
      </dgm:prSet>
      <dgm:spPr/>
    </dgm:pt>
    <dgm:pt modelId="{2E49EE5C-4E50-4FC6-BE7E-BDC8E50B1308}" type="pres">
      <dgm:prSet presAssocID="{46015F09-0FEF-48D5-A9E4-32AC12C6E879}" presName="node1" presStyleLbl="node1" presStyleIdx="0" presStyleCnt="2">
        <dgm:presLayoutVars>
          <dgm:bulletEnabled val="1"/>
        </dgm:presLayoutVars>
      </dgm:prSet>
      <dgm:spPr/>
    </dgm:pt>
    <dgm:pt modelId="{32FF8520-2732-41F2-8FBD-F64D85E0A716}" type="pres">
      <dgm:prSet presAssocID="{46015F09-0FEF-48D5-A9E4-32AC12C6E879}" presName="sibTrans" presStyleLbl="bgShp" presStyleIdx="0" presStyleCnt="1"/>
      <dgm:spPr/>
    </dgm:pt>
    <dgm:pt modelId="{D58FAD25-5F07-40CB-A2D9-B6F75CCFA08F}" type="pres">
      <dgm:prSet presAssocID="{46015F09-0FEF-48D5-A9E4-32AC12C6E879}" presName="node2" presStyleLbl="node1" presStyleIdx="1" presStyleCnt="2">
        <dgm:presLayoutVars>
          <dgm:bulletEnabled val="1"/>
        </dgm:presLayoutVars>
      </dgm:prSet>
      <dgm:spPr/>
    </dgm:pt>
    <dgm:pt modelId="{34586738-CD0F-405F-9AC2-579D9CC366F7}" type="pres">
      <dgm:prSet presAssocID="{46015F09-0FEF-48D5-A9E4-32AC12C6E879}" presName="sp1" presStyleCnt="0"/>
      <dgm:spPr/>
    </dgm:pt>
    <dgm:pt modelId="{A8F55C61-4F28-42DA-9840-67092355F35D}" type="pres">
      <dgm:prSet presAssocID="{46015F09-0FEF-48D5-A9E4-32AC12C6E879}" presName="sp2" presStyleCnt="0"/>
      <dgm:spPr/>
    </dgm:pt>
  </dgm:ptLst>
  <dgm:cxnLst>
    <dgm:cxn modelId="{D4410802-938A-49C4-9B4A-7ABD18CA10AB}" srcId="{46015F09-0FEF-48D5-A9E4-32AC12C6E879}" destId="{3FCEC545-F658-47C1-A4A8-1FC8F0EF04F0}" srcOrd="1" destOrd="0" parTransId="{C9BD83F7-D7BA-48D9-A4BD-7267517A1D3F}" sibTransId="{1959A410-8665-4259-AF4B-17A42570E419}"/>
    <dgm:cxn modelId="{F3DF7744-DE0F-4955-8D6B-9759AB11F180}" srcId="{46015F09-0FEF-48D5-A9E4-32AC12C6E879}" destId="{A6550AF9-3FE8-4DC5-A8D9-E3AABEC8092A}" srcOrd="0" destOrd="0" parTransId="{1BB7F428-9DA2-4554-9D2A-1E3F6F2BECF6}" sibTransId="{D6545CD5-F7F7-4F25-8518-8BCEDE187069}"/>
    <dgm:cxn modelId="{AC8BCA69-0320-4CA1-8BB6-1B1FAD3B087B}" type="presOf" srcId="{3FCEC545-F658-47C1-A4A8-1FC8F0EF04F0}" destId="{D58FAD25-5F07-40CB-A2D9-B6F75CCFA08F}" srcOrd="0" destOrd="0" presId="urn:microsoft.com/office/officeart/2005/8/layout/cycle3"/>
    <dgm:cxn modelId="{7FF91A8C-7999-4679-8600-D10673C51069}" type="presOf" srcId="{46015F09-0FEF-48D5-A9E4-32AC12C6E879}" destId="{C727B2E2-E189-418E-8B91-14DAF8BCC1E8}" srcOrd="0" destOrd="0" presId="urn:microsoft.com/office/officeart/2005/8/layout/cycle3"/>
    <dgm:cxn modelId="{3D5314AF-0E15-433D-816B-F896A9AF65FD}" type="presOf" srcId="{D6545CD5-F7F7-4F25-8518-8BCEDE187069}" destId="{32FF8520-2732-41F2-8FBD-F64D85E0A716}" srcOrd="0" destOrd="0" presId="urn:microsoft.com/office/officeart/2005/8/layout/cycle3"/>
    <dgm:cxn modelId="{18C48DCB-06F9-4DBA-BC50-393B186239CD}" type="presOf" srcId="{A6550AF9-3FE8-4DC5-A8D9-E3AABEC8092A}" destId="{2E49EE5C-4E50-4FC6-BE7E-BDC8E50B1308}" srcOrd="0" destOrd="0" presId="urn:microsoft.com/office/officeart/2005/8/layout/cycle3"/>
    <dgm:cxn modelId="{119FA78D-B680-4FDD-89F2-02D8B9F5BAA2}" type="presParOf" srcId="{C727B2E2-E189-418E-8B91-14DAF8BCC1E8}" destId="{2E49EE5C-4E50-4FC6-BE7E-BDC8E50B1308}" srcOrd="0" destOrd="0" presId="urn:microsoft.com/office/officeart/2005/8/layout/cycle3"/>
    <dgm:cxn modelId="{1607F603-471B-4947-A064-8D956C01FD5C}" type="presParOf" srcId="{C727B2E2-E189-418E-8B91-14DAF8BCC1E8}" destId="{32FF8520-2732-41F2-8FBD-F64D85E0A716}" srcOrd="1" destOrd="0" presId="urn:microsoft.com/office/officeart/2005/8/layout/cycle3"/>
    <dgm:cxn modelId="{FF294A2E-5BE3-417C-A7F1-C558CB8B845C}" type="presParOf" srcId="{C727B2E2-E189-418E-8B91-14DAF8BCC1E8}" destId="{D58FAD25-5F07-40CB-A2D9-B6F75CCFA08F}" srcOrd="2" destOrd="0" presId="urn:microsoft.com/office/officeart/2005/8/layout/cycle3"/>
    <dgm:cxn modelId="{61C23489-8725-44C5-A9FC-15FC2F6E8A3F}" type="presParOf" srcId="{C727B2E2-E189-418E-8B91-14DAF8BCC1E8}" destId="{34586738-CD0F-405F-9AC2-579D9CC366F7}" srcOrd="3" destOrd="0" presId="urn:microsoft.com/office/officeart/2005/8/layout/cycle3"/>
    <dgm:cxn modelId="{0BC17EBF-D96D-456A-B6C8-17CF82B9A506}" type="presParOf" srcId="{C727B2E2-E189-418E-8B91-14DAF8BCC1E8}" destId="{A8F55C61-4F28-42DA-9840-67092355F35D}"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41CAE-07AB-4BE4-8314-A1D1EF1CA671}">
      <dsp:nvSpPr>
        <dsp:cNvPr id="0" name=""/>
        <dsp:cNvSpPr/>
      </dsp:nvSpPr>
      <dsp:spPr>
        <a:xfrm>
          <a:off x="0" y="13756"/>
          <a:ext cx="6422848" cy="20346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Prevention and Response to </a:t>
          </a:r>
          <a:r>
            <a:rPr lang="en-US" sz="3700" b="1" kern="1200"/>
            <a:t>Exploitation, Violence, Abuse and Neglect (EVAN)</a:t>
          </a:r>
          <a:endParaRPr lang="en-US" sz="3700" kern="1200"/>
        </a:p>
      </dsp:txBody>
      <dsp:txXfrm>
        <a:off x="99322" y="113078"/>
        <a:ext cx="6224204" cy="1835986"/>
      </dsp:txXfrm>
    </dsp:sp>
    <dsp:sp modelId="{41128459-4029-4EAC-954D-D377AFC3BDFF}">
      <dsp:nvSpPr>
        <dsp:cNvPr id="0" name=""/>
        <dsp:cNvSpPr/>
      </dsp:nvSpPr>
      <dsp:spPr>
        <a:xfrm>
          <a:off x="0" y="2048387"/>
          <a:ext cx="6422848" cy="1723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925"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dirty="0"/>
            <a:t>Note it is a sub-set of Child Rights Under the  Convention of the Rights of the Child – we don’t look at all rights but specifically EVAN</a:t>
          </a:r>
        </a:p>
      </dsp:txBody>
      <dsp:txXfrm>
        <a:off x="0" y="2048387"/>
        <a:ext cx="6422848" cy="17232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F8520-2732-41F2-8FBD-F64D85E0A716}">
      <dsp:nvSpPr>
        <dsp:cNvPr id="0" name=""/>
        <dsp:cNvSpPr/>
      </dsp:nvSpPr>
      <dsp:spPr>
        <a:xfrm>
          <a:off x="223258" y="-192945"/>
          <a:ext cx="4735082" cy="4735082"/>
        </a:xfrm>
        <a:prstGeom prst="circularArrow">
          <a:avLst>
            <a:gd name="adj1" fmla="val 5310"/>
            <a:gd name="adj2" fmla="val 343918"/>
            <a:gd name="adj3" fmla="val 12695751"/>
            <a:gd name="adj4" fmla="val 18075192"/>
            <a:gd name="adj5" fmla="val 6195"/>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E49EE5C-4E50-4FC6-BE7E-BDC8E50B1308}">
      <dsp:nvSpPr>
        <dsp:cNvPr id="0" name=""/>
        <dsp:cNvSpPr/>
      </dsp:nvSpPr>
      <dsp:spPr>
        <a:xfrm>
          <a:off x="1024318" y="0"/>
          <a:ext cx="3132963" cy="1566481"/>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Child Protection Risks were already prevalent in our context</a:t>
          </a:r>
        </a:p>
      </dsp:txBody>
      <dsp:txXfrm>
        <a:off x="1100787" y="76469"/>
        <a:ext cx="2980025" cy="1413543"/>
      </dsp:txXfrm>
    </dsp:sp>
    <dsp:sp modelId="{D58FAD25-5F07-40CB-A2D9-B6F75CCFA08F}">
      <dsp:nvSpPr>
        <dsp:cNvPr id="0" name=""/>
        <dsp:cNvSpPr/>
      </dsp:nvSpPr>
      <dsp:spPr>
        <a:xfrm>
          <a:off x="1024318" y="2784856"/>
          <a:ext cx="3132963" cy="1566481"/>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Disasters Conflict and political situation, and covid have </a:t>
          </a:r>
          <a:r>
            <a:rPr lang="en-US" sz="1900" b="1" kern="1200" dirty="0"/>
            <a:t>exacerbated</a:t>
          </a:r>
          <a:r>
            <a:rPr lang="en-US" sz="1900" kern="1200" dirty="0"/>
            <a:t> these Child Protection concerns</a:t>
          </a:r>
        </a:p>
      </dsp:txBody>
      <dsp:txXfrm>
        <a:off x="1100787" y="2861325"/>
        <a:ext cx="2980025" cy="141354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22633A-4BC9-4C17-1F15-8F976E4FB196}"/>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7F38CA4-CC15-5CF2-5AC8-A1EADF34449F}"/>
              </a:ext>
            </a:extLst>
          </p:cNvPr>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025D2F2B-E344-4DD4-B47E-1B6FF25D8E82}" type="datetimeFigureOut">
              <a:rPr lang="en-US" smtClean="0"/>
              <a:t>5/18/2023</a:t>
            </a:fld>
            <a:endParaRPr lang="en-US"/>
          </a:p>
        </p:txBody>
      </p:sp>
      <p:sp>
        <p:nvSpPr>
          <p:cNvPr id="4" name="Footer Placeholder 3">
            <a:extLst>
              <a:ext uri="{FF2B5EF4-FFF2-40B4-BE49-F238E27FC236}">
                <a16:creationId xmlns:a16="http://schemas.microsoft.com/office/drawing/2014/main" id="{624A288F-0301-9030-206C-C86EE53D7AE5}"/>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A1D6B2A-4752-AF73-64B0-FA9AE04A9E58}"/>
              </a:ext>
            </a:extLst>
          </p:cNvPr>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6661FBCB-6DD7-4236-8738-72DD1D2C1AF4}" type="slidenum">
              <a:rPr lang="en-US" smtClean="0"/>
              <a:t>‹#›</a:t>
            </a:fld>
            <a:endParaRPr lang="en-US"/>
          </a:p>
        </p:txBody>
      </p:sp>
    </p:spTree>
    <p:extLst>
      <p:ext uri="{BB962C8B-B14F-4D97-AF65-F5344CB8AC3E}">
        <p14:creationId xmlns:p14="http://schemas.microsoft.com/office/powerpoint/2010/main" val="1880128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3AEDAE6A-BA3F-409D-8480-4726BE50EE7E}" type="datetimeFigureOut">
              <a:rPr lang="en-GB" smtClean="0"/>
              <a:t>18/05/2023</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4EB4139-3E06-4F42-936B-27E29CE96103}" type="slidenum">
              <a:rPr lang="en-GB" smtClean="0"/>
              <a:t>‹#›</a:t>
            </a:fld>
            <a:endParaRPr lang="en-GB"/>
          </a:p>
        </p:txBody>
      </p:sp>
    </p:spTree>
    <p:extLst>
      <p:ext uri="{BB962C8B-B14F-4D97-AF65-F5344CB8AC3E}">
        <p14:creationId xmlns:p14="http://schemas.microsoft.com/office/powerpoint/2010/main" val="167533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endParaRPr lang="en-US" dirty="0"/>
          </a:p>
          <a:p>
            <a:endParaRPr lang="en-US" dirty="0"/>
          </a:p>
        </p:txBody>
      </p:sp>
      <p:sp>
        <p:nvSpPr>
          <p:cNvPr id="4" name="Slide Number Placeholder 3"/>
          <p:cNvSpPr>
            <a:spLocks noGrp="1"/>
          </p:cNvSpPr>
          <p:nvPr>
            <p:ph type="sldNum" sz="quarter" idx="5"/>
          </p:nvPr>
        </p:nvSpPr>
        <p:spPr/>
        <p:txBody>
          <a:bodyPr/>
          <a:lstStyle/>
          <a:p>
            <a:fld id="{6E7EC840-5E83-4DDE-88B0-79583A601F79}" type="slidenum">
              <a:rPr lang="da-DK" smtClean="0"/>
              <a:pPr/>
              <a:t>3</a:t>
            </a:fld>
            <a:endParaRPr lang="da-DK"/>
          </a:p>
        </p:txBody>
      </p:sp>
    </p:spTree>
    <p:extLst>
      <p:ext uri="{BB962C8B-B14F-4D97-AF65-F5344CB8AC3E}">
        <p14:creationId xmlns:p14="http://schemas.microsoft.com/office/powerpoint/2010/main" val="1865322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D4EB4139-3E06-4F42-936B-27E29CE96103}" type="slidenum">
              <a:rPr lang="en-GB" smtClean="0"/>
              <a:t>4</a:t>
            </a:fld>
            <a:endParaRPr lang="en-GB"/>
          </a:p>
        </p:txBody>
      </p:sp>
    </p:spTree>
    <p:extLst>
      <p:ext uri="{BB962C8B-B14F-4D97-AF65-F5344CB8AC3E}">
        <p14:creationId xmlns:p14="http://schemas.microsoft.com/office/powerpoint/2010/main" val="4144116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D4EB4139-3E06-4F42-936B-27E29CE96103}" type="slidenum">
              <a:rPr lang="en-GB" smtClean="0"/>
              <a:t>8</a:t>
            </a:fld>
            <a:endParaRPr lang="en-GB"/>
          </a:p>
        </p:txBody>
      </p:sp>
    </p:spTree>
    <p:extLst>
      <p:ext uri="{BB962C8B-B14F-4D97-AF65-F5344CB8AC3E}">
        <p14:creationId xmlns:p14="http://schemas.microsoft.com/office/powerpoint/2010/main" val="1641088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D4EB4139-3E06-4F42-936B-27E29CE96103}" type="slidenum">
              <a:rPr lang="en-GB" smtClean="0"/>
              <a:t>9</a:t>
            </a:fld>
            <a:endParaRPr lang="en-GB"/>
          </a:p>
        </p:txBody>
      </p:sp>
    </p:spTree>
    <p:extLst>
      <p:ext uri="{BB962C8B-B14F-4D97-AF65-F5344CB8AC3E}">
        <p14:creationId xmlns:p14="http://schemas.microsoft.com/office/powerpoint/2010/main" val="4277364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E443-BA3E-4F7A-907C-55789F41D6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363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endParaRPr lang="en-US" dirty="0"/>
          </a:p>
          <a:p>
            <a:endParaRPr lang="en-US" dirty="0"/>
          </a:p>
        </p:txBody>
      </p:sp>
      <p:sp>
        <p:nvSpPr>
          <p:cNvPr id="4" name="Slide Number Placeholder 3"/>
          <p:cNvSpPr>
            <a:spLocks noGrp="1"/>
          </p:cNvSpPr>
          <p:nvPr>
            <p:ph type="sldNum" sz="quarter" idx="5"/>
          </p:nvPr>
        </p:nvSpPr>
        <p:spPr/>
        <p:txBody>
          <a:bodyPr/>
          <a:lstStyle/>
          <a:p>
            <a:fld id="{6E7EC840-5E83-4DDE-88B0-79583A601F79}" type="slidenum">
              <a:rPr lang="da-DK" smtClean="0"/>
              <a:pPr/>
              <a:t>13</a:t>
            </a:fld>
            <a:endParaRPr lang="da-DK"/>
          </a:p>
        </p:txBody>
      </p:sp>
    </p:spTree>
    <p:extLst>
      <p:ext uri="{BB962C8B-B14F-4D97-AF65-F5344CB8AC3E}">
        <p14:creationId xmlns:p14="http://schemas.microsoft.com/office/powerpoint/2010/main" val="1210578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80767AD-8186-5647-9165-A19B63BA7F43}" type="slidenum">
              <a:rPr lang="en-US" smtClean="0"/>
              <a:t>16</a:t>
            </a:fld>
            <a:endParaRPr lang="en-US"/>
          </a:p>
        </p:txBody>
      </p:sp>
    </p:spTree>
    <p:extLst>
      <p:ext uri="{BB962C8B-B14F-4D97-AF65-F5344CB8AC3E}">
        <p14:creationId xmlns:p14="http://schemas.microsoft.com/office/powerpoint/2010/main" val="2073688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1F12C-05AC-4CF9-92D4-C5A81A1E82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1BEADCC-698C-417D-9B75-1E86D2EA7E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3BE4B54-F217-4F93-8E11-2FB6CC5B28D2}"/>
              </a:ext>
            </a:extLst>
          </p:cNvPr>
          <p:cNvSpPr>
            <a:spLocks noGrp="1"/>
          </p:cNvSpPr>
          <p:nvPr>
            <p:ph type="dt" sz="half" idx="10"/>
          </p:nvPr>
        </p:nvSpPr>
        <p:spPr/>
        <p:txBody>
          <a:bodyPr/>
          <a:lstStyle/>
          <a:p>
            <a:fld id="{FC8CC631-942D-4E56-9CEA-058B5693D2E4}" type="datetimeFigureOut">
              <a:rPr lang="en-GB" smtClean="0"/>
              <a:t>18/05/2023</a:t>
            </a:fld>
            <a:endParaRPr lang="en-GB"/>
          </a:p>
        </p:txBody>
      </p:sp>
      <p:sp>
        <p:nvSpPr>
          <p:cNvPr id="5" name="Footer Placeholder 4">
            <a:extLst>
              <a:ext uri="{FF2B5EF4-FFF2-40B4-BE49-F238E27FC236}">
                <a16:creationId xmlns:a16="http://schemas.microsoft.com/office/drawing/2014/main" id="{F3EBB143-359B-4F94-84D8-68C27BCFFC0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37F3CF0-211B-4DAF-B3E4-97E254EB8E02}"/>
              </a:ext>
            </a:extLst>
          </p:cNvPr>
          <p:cNvSpPr>
            <a:spLocks noGrp="1"/>
          </p:cNvSpPr>
          <p:nvPr>
            <p:ph type="sldNum" sz="quarter" idx="12"/>
          </p:nvPr>
        </p:nvSpPr>
        <p:spPr>
          <a:xfrm>
            <a:off x="8610600" y="6356350"/>
            <a:ext cx="2743200" cy="365125"/>
          </a:xfrm>
          <a:prstGeom prst="rect">
            <a:avLst/>
          </a:prstGeom>
        </p:spPr>
        <p:txBody>
          <a:bodyPr/>
          <a:lstStyle/>
          <a:p>
            <a:fld id="{DBD8CC2B-7D86-4E8D-8C78-457F1CDDD812}" type="slidenum">
              <a:rPr lang="en-GB" smtClean="0"/>
              <a:t>‹#›</a:t>
            </a:fld>
            <a:endParaRPr lang="en-GB"/>
          </a:p>
        </p:txBody>
      </p:sp>
      <p:pic>
        <p:nvPicPr>
          <p:cNvPr id="7" name="図 2">
            <a:extLst>
              <a:ext uri="{FF2B5EF4-FFF2-40B4-BE49-F238E27FC236}">
                <a16:creationId xmlns:a16="http://schemas.microsoft.com/office/drawing/2014/main" id="{A96503BC-E260-CF45-9D1E-24D3857D3A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9275" y="25368"/>
            <a:ext cx="1589049" cy="1096995"/>
          </a:xfrm>
          <a:prstGeom prst="rect">
            <a:avLst/>
          </a:prstGeom>
        </p:spPr>
      </p:pic>
    </p:spTree>
    <p:extLst>
      <p:ext uri="{BB962C8B-B14F-4D97-AF65-F5344CB8AC3E}">
        <p14:creationId xmlns:p14="http://schemas.microsoft.com/office/powerpoint/2010/main" val="3706039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15039-6E52-4092-BB19-A7842C504E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2F0B8E-61AA-4809-BC2E-58EE6EC3E4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DF9026-2593-4B8E-9212-400383A800FF}"/>
              </a:ext>
            </a:extLst>
          </p:cNvPr>
          <p:cNvSpPr>
            <a:spLocks noGrp="1"/>
          </p:cNvSpPr>
          <p:nvPr>
            <p:ph type="dt" sz="half" idx="10"/>
          </p:nvPr>
        </p:nvSpPr>
        <p:spPr/>
        <p:txBody>
          <a:bodyPr/>
          <a:lstStyle/>
          <a:p>
            <a:fld id="{FC8CC631-942D-4E56-9CEA-058B5693D2E4}" type="datetimeFigureOut">
              <a:rPr lang="en-GB" smtClean="0"/>
              <a:t>18/05/2023</a:t>
            </a:fld>
            <a:endParaRPr lang="en-GB"/>
          </a:p>
        </p:txBody>
      </p:sp>
      <p:sp>
        <p:nvSpPr>
          <p:cNvPr id="5" name="Footer Placeholder 4">
            <a:extLst>
              <a:ext uri="{FF2B5EF4-FFF2-40B4-BE49-F238E27FC236}">
                <a16:creationId xmlns:a16="http://schemas.microsoft.com/office/drawing/2014/main" id="{F1FD42E9-E6D1-4046-B91F-B39902DE987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18B984E-B76B-4262-9D0B-F9935CA412A3}"/>
              </a:ext>
            </a:extLst>
          </p:cNvPr>
          <p:cNvSpPr>
            <a:spLocks noGrp="1"/>
          </p:cNvSpPr>
          <p:nvPr>
            <p:ph type="sldNum" sz="quarter" idx="12"/>
          </p:nvPr>
        </p:nvSpPr>
        <p:spPr>
          <a:xfrm>
            <a:off x="8610600" y="6356350"/>
            <a:ext cx="2743200" cy="365125"/>
          </a:xfrm>
          <a:prstGeom prst="rect">
            <a:avLst/>
          </a:prstGeom>
        </p:spPr>
        <p:txBody>
          <a:bodyPr/>
          <a:lstStyle/>
          <a:p>
            <a:fld id="{DBD8CC2B-7D86-4E8D-8C78-457F1CDDD812}" type="slidenum">
              <a:rPr lang="en-GB" smtClean="0"/>
              <a:t>‹#›</a:t>
            </a:fld>
            <a:endParaRPr lang="en-GB"/>
          </a:p>
        </p:txBody>
      </p:sp>
    </p:spTree>
    <p:extLst>
      <p:ext uri="{BB962C8B-B14F-4D97-AF65-F5344CB8AC3E}">
        <p14:creationId xmlns:p14="http://schemas.microsoft.com/office/powerpoint/2010/main" val="511751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85640E-F233-4163-A961-06E639DB54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DD2112-FE5A-41F4-951D-03B136037B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5A0223-A23E-496E-B061-2BE770D5D395}"/>
              </a:ext>
            </a:extLst>
          </p:cNvPr>
          <p:cNvSpPr>
            <a:spLocks noGrp="1"/>
          </p:cNvSpPr>
          <p:nvPr>
            <p:ph type="dt" sz="half" idx="10"/>
          </p:nvPr>
        </p:nvSpPr>
        <p:spPr/>
        <p:txBody>
          <a:bodyPr/>
          <a:lstStyle/>
          <a:p>
            <a:fld id="{FC8CC631-942D-4E56-9CEA-058B5693D2E4}" type="datetimeFigureOut">
              <a:rPr lang="en-GB" smtClean="0"/>
              <a:t>18/05/2023</a:t>
            </a:fld>
            <a:endParaRPr lang="en-GB"/>
          </a:p>
        </p:txBody>
      </p:sp>
      <p:sp>
        <p:nvSpPr>
          <p:cNvPr id="5" name="Footer Placeholder 4">
            <a:extLst>
              <a:ext uri="{FF2B5EF4-FFF2-40B4-BE49-F238E27FC236}">
                <a16:creationId xmlns:a16="http://schemas.microsoft.com/office/drawing/2014/main" id="{F79669E3-E3E8-4846-9B26-EE8B8A91065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CDFFC27-C138-48B4-8162-4370009B291D}"/>
              </a:ext>
            </a:extLst>
          </p:cNvPr>
          <p:cNvSpPr>
            <a:spLocks noGrp="1"/>
          </p:cNvSpPr>
          <p:nvPr>
            <p:ph type="sldNum" sz="quarter" idx="12"/>
          </p:nvPr>
        </p:nvSpPr>
        <p:spPr>
          <a:xfrm>
            <a:off x="8610600" y="6356350"/>
            <a:ext cx="2743200" cy="365125"/>
          </a:xfrm>
          <a:prstGeom prst="rect">
            <a:avLst/>
          </a:prstGeom>
        </p:spPr>
        <p:txBody>
          <a:bodyPr/>
          <a:lstStyle/>
          <a:p>
            <a:fld id="{DBD8CC2B-7D86-4E8D-8C78-457F1CDDD812}" type="slidenum">
              <a:rPr lang="en-GB" smtClean="0"/>
              <a:t>‹#›</a:t>
            </a:fld>
            <a:endParaRPr lang="en-GB"/>
          </a:p>
        </p:txBody>
      </p:sp>
    </p:spTree>
    <p:extLst>
      <p:ext uri="{BB962C8B-B14F-4D97-AF65-F5344CB8AC3E}">
        <p14:creationId xmlns:p14="http://schemas.microsoft.com/office/powerpoint/2010/main" val="1930687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Photo - White logo">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F7A0D26B-5E6B-4348-BC43-36B589CE5CC5}"/>
              </a:ext>
            </a:extLst>
          </p:cNvPr>
          <p:cNvSpPr>
            <a:spLocks noGrp="1"/>
          </p:cNvSpPr>
          <p:nvPr>
            <p:ph type="pic" sz="quarter" idx="10" hasCustomPrompt="1"/>
          </p:nvPr>
        </p:nvSpPr>
        <p:spPr>
          <a:xfrm>
            <a:off x="0" y="0"/>
            <a:ext cx="12192000" cy="6858000"/>
          </a:xfrm>
          <a:solidFill>
            <a:srgbClr val="AE151D"/>
          </a:solidFill>
        </p:spPr>
        <p:txBody>
          <a:bodyPr/>
          <a:lstStyle>
            <a:lvl1pPr marL="0" indent="0">
              <a:buFontTx/>
              <a:buNone/>
              <a:defRPr/>
            </a:lvl1pPr>
          </a:lstStyle>
          <a:p>
            <a:r>
              <a:rPr lang="da-DK" dirty="0" err="1"/>
              <a:t>Click</a:t>
            </a:r>
            <a:r>
              <a:rPr lang="da-DK" dirty="0"/>
              <a:t> the </a:t>
            </a:r>
            <a:r>
              <a:rPr lang="da-DK" dirty="0" err="1"/>
              <a:t>icon</a:t>
            </a:r>
            <a:r>
              <a:rPr lang="da-DK" dirty="0"/>
              <a:t> to </a:t>
            </a:r>
            <a:r>
              <a:rPr lang="da-DK" dirty="0" err="1"/>
              <a:t>add</a:t>
            </a:r>
            <a:r>
              <a:rPr lang="da-DK" dirty="0"/>
              <a:t> a </a:t>
            </a:r>
            <a:r>
              <a:rPr lang="da-DK" dirty="0" err="1"/>
              <a:t>photo</a:t>
            </a:r>
            <a:endParaRPr lang="da-DK" dirty="0"/>
          </a:p>
        </p:txBody>
      </p:sp>
      <p:sp>
        <p:nvSpPr>
          <p:cNvPr id="5" name="Pladsholder til tekst 3">
            <a:extLst>
              <a:ext uri="{FF2B5EF4-FFF2-40B4-BE49-F238E27FC236}">
                <a16:creationId xmlns:a16="http://schemas.microsoft.com/office/drawing/2014/main" id="{75A4B2C2-05C2-40F8-B3F1-2CD945621EAD}"/>
              </a:ext>
            </a:extLst>
          </p:cNvPr>
          <p:cNvSpPr>
            <a:spLocks noGrp="1"/>
          </p:cNvSpPr>
          <p:nvPr>
            <p:ph type="body" sz="quarter" idx="12" hasCustomPrompt="1"/>
          </p:nvPr>
        </p:nvSpPr>
        <p:spPr>
          <a:xfrm>
            <a:off x="11049601" y="220801"/>
            <a:ext cx="859367" cy="336551"/>
          </a:xfrm>
          <a:blipFill>
            <a:blip r:embed="rId2"/>
            <a:stretch>
              <a:fillRect/>
            </a:stretch>
          </a:blipFill>
        </p:spPr>
        <p:txBody>
          <a:bodyPr/>
          <a:lstStyle>
            <a:lvl1pPr marL="0" indent="0">
              <a:buNone/>
              <a:defRPr sz="1067"/>
            </a:lvl1pPr>
            <a:lvl2pPr marL="269993" indent="0">
              <a:buNone/>
              <a:defRPr sz="1067"/>
            </a:lvl2pPr>
            <a:lvl3pPr marL="539987" indent="0">
              <a:buNone/>
              <a:defRPr sz="1067"/>
            </a:lvl3pPr>
            <a:lvl4pPr marL="1077886" indent="0">
              <a:buNone/>
              <a:defRPr sz="1067"/>
            </a:lvl4pPr>
            <a:lvl5pPr marL="1439827" indent="0">
              <a:buNone/>
              <a:defRPr sz="1067"/>
            </a:lvl5pPr>
          </a:lstStyle>
          <a:p>
            <a:pPr lvl="0"/>
            <a:r>
              <a:rPr lang="da-DK" dirty="0"/>
              <a:t> </a:t>
            </a:r>
          </a:p>
        </p:txBody>
      </p:sp>
    </p:spTree>
    <p:extLst>
      <p:ext uri="{BB962C8B-B14F-4D97-AF65-F5344CB8AC3E}">
        <p14:creationId xmlns:p14="http://schemas.microsoft.com/office/powerpoint/2010/main" val="3257328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 &amp; Text - Teal">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5"/>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541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4E0F-7741-419B-A49F-CAF74AA43B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598D9C-D1F0-4485-AE39-477C27346D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72FA7B-19FE-42B8-A19D-EDADC62069BD}"/>
              </a:ext>
            </a:extLst>
          </p:cNvPr>
          <p:cNvSpPr>
            <a:spLocks noGrp="1"/>
          </p:cNvSpPr>
          <p:nvPr>
            <p:ph type="dt" sz="half" idx="10"/>
          </p:nvPr>
        </p:nvSpPr>
        <p:spPr/>
        <p:txBody>
          <a:bodyPr/>
          <a:lstStyle/>
          <a:p>
            <a:endParaRPr lang="en-GB" dirty="0"/>
          </a:p>
        </p:txBody>
      </p:sp>
    </p:spTree>
    <p:extLst>
      <p:ext uri="{BB962C8B-B14F-4D97-AF65-F5344CB8AC3E}">
        <p14:creationId xmlns:p14="http://schemas.microsoft.com/office/powerpoint/2010/main" val="3114609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88B70-47AF-4D92-AB50-011EC9C23A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0F3F195-DDDF-4848-ADFB-5B3ECDEB1E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94170B-2B45-4B5F-B065-8794E2418628}"/>
              </a:ext>
            </a:extLst>
          </p:cNvPr>
          <p:cNvSpPr>
            <a:spLocks noGrp="1"/>
          </p:cNvSpPr>
          <p:nvPr>
            <p:ph type="dt" sz="half" idx="10"/>
          </p:nvPr>
        </p:nvSpPr>
        <p:spPr/>
        <p:txBody>
          <a:bodyPr/>
          <a:lstStyle/>
          <a:p>
            <a:fld id="{FC8CC631-942D-4E56-9CEA-058B5693D2E4}" type="datetimeFigureOut">
              <a:rPr lang="en-GB" smtClean="0"/>
              <a:t>18/05/2023</a:t>
            </a:fld>
            <a:endParaRPr lang="en-GB"/>
          </a:p>
        </p:txBody>
      </p:sp>
      <p:sp>
        <p:nvSpPr>
          <p:cNvPr id="5" name="Footer Placeholder 4">
            <a:extLst>
              <a:ext uri="{FF2B5EF4-FFF2-40B4-BE49-F238E27FC236}">
                <a16:creationId xmlns:a16="http://schemas.microsoft.com/office/drawing/2014/main" id="{8C0559A2-FE5B-422B-97BA-044B10B054D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551C28B-C27C-4399-A53D-061F3D2E0BCB}"/>
              </a:ext>
            </a:extLst>
          </p:cNvPr>
          <p:cNvSpPr>
            <a:spLocks noGrp="1"/>
          </p:cNvSpPr>
          <p:nvPr>
            <p:ph type="sldNum" sz="quarter" idx="12"/>
          </p:nvPr>
        </p:nvSpPr>
        <p:spPr>
          <a:xfrm>
            <a:off x="8610600" y="6356350"/>
            <a:ext cx="2743200" cy="365125"/>
          </a:xfrm>
          <a:prstGeom prst="rect">
            <a:avLst/>
          </a:prstGeom>
        </p:spPr>
        <p:txBody>
          <a:bodyPr/>
          <a:lstStyle/>
          <a:p>
            <a:fld id="{DBD8CC2B-7D86-4E8D-8C78-457F1CDDD812}" type="slidenum">
              <a:rPr lang="en-GB" smtClean="0"/>
              <a:t>‹#›</a:t>
            </a:fld>
            <a:endParaRPr lang="en-GB"/>
          </a:p>
        </p:txBody>
      </p:sp>
    </p:spTree>
    <p:extLst>
      <p:ext uri="{BB962C8B-B14F-4D97-AF65-F5344CB8AC3E}">
        <p14:creationId xmlns:p14="http://schemas.microsoft.com/office/powerpoint/2010/main" val="2231485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3FB9F-0B96-4234-A889-D8C124A226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750E22-DC5F-41B3-B396-9BC44E2A51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487FB4B-94AA-495E-8F59-3F8897BA1F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9E9D925-0F5F-41BF-A64D-C77A63727B58}"/>
              </a:ext>
            </a:extLst>
          </p:cNvPr>
          <p:cNvSpPr>
            <a:spLocks noGrp="1"/>
          </p:cNvSpPr>
          <p:nvPr>
            <p:ph type="dt" sz="half" idx="10"/>
          </p:nvPr>
        </p:nvSpPr>
        <p:spPr/>
        <p:txBody>
          <a:bodyPr/>
          <a:lstStyle/>
          <a:p>
            <a:fld id="{FC8CC631-942D-4E56-9CEA-058B5693D2E4}" type="datetimeFigureOut">
              <a:rPr lang="en-GB" smtClean="0"/>
              <a:t>18/05/2023</a:t>
            </a:fld>
            <a:endParaRPr lang="en-GB"/>
          </a:p>
        </p:txBody>
      </p:sp>
      <p:sp>
        <p:nvSpPr>
          <p:cNvPr id="6" name="Footer Placeholder 5">
            <a:extLst>
              <a:ext uri="{FF2B5EF4-FFF2-40B4-BE49-F238E27FC236}">
                <a16:creationId xmlns:a16="http://schemas.microsoft.com/office/drawing/2014/main" id="{9F1B950D-A59E-4F91-9768-C49ED60A75B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7429BE1-FCE7-4BD7-B78B-A27798C965FE}"/>
              </a:ext>
            </a:extLst>
          </p:cNvPr>
          <p:cNvSpPr>
            <a:spLocks noGrp="1"/>
          </p:cNvSpPr>
          <p:nvPr>
            <p:ph type="sldNum" sz="quarter" idx="12"/>
          </p:nvPr>
        </p:nvSpPr>
        <p:spPr>
          <a:xfrm>
            <a:off x="8610600" y="6356350"/>
            <a:ext cx="2743200" cy="365125"/>
          </a:xfrm>
          <a:prstGeom prst="rect">
            <a:avLst/>
          </a:prstGeom>
        </p:spPr>
        <p:txBody>
          <a:bodyPr/>
          <a:lstStyle/>
          <a:p>
            <a:fld id="{DBD8CC2B-7D86-4E8D-8C78-457F1CDDD812}" type="slidenum">
              <a:rPr lang="en-GB" smtClean="0"/>
              <a:t>‹#›</a:t>
            </a:fld>
            <a:endParaRPr lang="en-GB"/>
          </a:p>
        </p:txBody>
      </p:sp>
    </p:spTree>
    <p:extLst>
      <p:ext uri="{BB962C8B-B14F-4D97-AF65-F5344CB8AC3E}">
        <p14:creationId xmlns:p14="http://schemas.microsoft.com/office/powerpoint/2010/main" val="1078649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9849B-C435-4616-A4F6-22C75FB4ABF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000FD2-D36A-48A5-A0BE-C690A84508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C004A4-7CE5-4D83-9703-4F49D97887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66444E5-801C-4961-B0D0-B878824CEC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423C18-6460-408A-8748-840049F72D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12E9751-E81E-4B18-BA11-00870E15CAD4}"/>
              </a:ext>
            </a:extLst>
          </p:cNvPr>
          <p:cNvSpPr>
            <a:spLocks noGrp="1"/>
          </p:cNvSpPr>
          <p:nvPr>
            <p:ph type="dt" sz="half" idx="10"/>
          </p:nvPr>
        </p:nvSpPr>
        <p:spPr/>
        <p:txBody>
          <a:bodyPr/>
          <a:lstStyle/>
          <a:p>
            <a:fld id="{FC8CC631-942D-4E56-9CEA-058B5693D2E4}" type="datetimeFigureOut">
              <a:rPr lang="en-GB" smtClean="0"/>
              <a:t>18/05/2023</a:t>
            </a:fld>
            <a:endParaRPr lang="en-GB"/>
          </a:p>
        </p:txBody>
      </p:sp>
      <p:sp>
        <p:nvSpPr>
          <p:cNvPr id="8" name="Footer Placeholder 7">
            <a:extLst>
              <a:ext uri="{FF2B5EF4-FFF2-40B4-BE49-F238E27FC236}">
                <a16:creationId xmlns:a16="http://schemas.microsoft.com/office/drawing/2014/main" id="{DF0530FE-C5A4-4384-A522-E16720AB79F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6D8E29E0-EF6C-423E-8BA4-EC4454BD7E73}"/>
              </a:ext>
            </a:extLst>
          </p:cNvPr>
          <p:cNvSpPr>
            <a:spLocks noGrp="1"/>
          </p:cNvSpPr>
          <p:nvPr>
            <p:ph type="sldNum" sz="quarter" idx="12"/>
          </p:nvPr>
        </p:nvSpPr>
        <p:spPr>
          <a:xfrm>
            <a:off x="8610600" y="6356350"/>
            <a:ext cx="2743200" cy="365125"/>
          </a:xfrm>
          <a:prstGeom prst="rect">
            <a:avLst/>
          </a:prstGeom>
        </p:spPr>
        <p:txBody>
          <a:bodyPr/>
          <a:lstStyle/>
          <a:p>
            <a:fld id="{DBD8CC2B-7D86-4E8D-8C78-457F1CDDD812}" type="slidenum">
              <a:rPr lang="en-GB" smtClean="0"/>
              <a:t>‹#›</a:t>
            </a:fld>
            <a:endParaRPr lang="en-GB"/>
          </a:p>
        </p:txBody>
      </p:sp>
    </p:spTree>
    <p:extLst>
      <p:ext uri="{BB962C8B-B14F-4D97-AF65-F5344CB8AC3E}">
        <p14:creationId xmlns:p14="http://schemas.microsoft.com/office/powerpoint/2010/main" val="380587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3AA7-072E-4C3B-A730-EE400FA6603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6567B68-6BDC-4726-8B5F-0C355B76471D}"/>
              </a:ext>
            </a:extLst>
          </p:cNvPr>
          <p:cNvSpPr>
            <a:spLocks noGrp="1"/>
          </p:cNvSpPr>
          <p:nvPr>
            <p:ph type="dt" sz="half" idx="10"/>
          </p:nvPr>
        </p:nvSpPr>
        <p:spPr/>
        <p:txBody>
          <a:bodyPr/>
          <a:lstStyle/>
          <a:p>
            <a:fld id="{FC8CC631-942D-4E56-9CEA-058B5693D2E4}" type="datetimeFigureOut">
              <a:rPr lang="en-GB" smtClean="0"/>
              <a:t>18/05/2023</a:t>
            </a:fld>
            <a:endParaRPr lang="en-GB"/>
          </a:p>
        </p:txBody>
      </p:sp>
      <p:sp>
        <p:nvSpPr>
          <p:cNvPr id="4" name="Footer Placeholder 3">
            <a:extLst>
              <a:ext uri="{FF2B5EF4-FFF2-40B4-BE49-F238E27FC236}">
                <a16:creationId xmlns:a16="http://schemas.microsoft.com/office/drawing/2014/main" id="{067CA805-5E0B-4D2E-A3E9-7ABE007231D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EE2E7D21-C1D4-4E43-9AF6-979FA2D3BB94}"/>
              </a:ext>
            </a:extLst>
          </p:cNvPr>
          <p:cNvSpPr>
            <a:spLocks noGrp="1"/>
          </p:cNvSpPr>
          <p:nvPr>
            <p:ph type="sldNum" sz="quarter" idx="12"/>
          </p:nvPr>
        </p:nvSpPr>
        <p:spPr>
          <a:xfrm>
            <a:off x="8610600" y="6356350"/>
            <a:ext cx="2743200" cy="365125"/>
          </a:xfrm>
          <a:prstGeom prst="rect">
            <a:avLst/>
          </a:prstGeom>
        </p:spPr>
        <p:txBody>
          <a:bodyPr/>
          <a:lstStyle/>
          <a:p>
            <a:fld id="{DBD8CC2B-7D86-4E8D-8C78-457F1CDDD812}" type="slidenum">
              <a:rPr lang="en-GB" smtClean="0"/>
              <a:t>‹#›</a:t>
            </a:fld>
            <a:endParaRPr lang="en-GB"/>
          </a:p>
        </p:txBody>
      </p:sp>
    </p:spTree>
    <p:extLst>
      <p:ext uri="{BB962C8B-B14F-4D97-AF65-F5344CB8AC3E}">
        <p14:creationId xmlns:p14="http://schemas.microsoft.com/office/powerpoint/2010/main" val="4274916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AC5E8F-99E8-42DF-9FDC-5C4B8DB8FCFE}"/>
              </a:ext>
            </a:extLst>
          </p:cNvPr>
          <p:cNvSpPr>
            <a:spLocks noGrp="1"/>
          </p:cNvSpPr>
          <p:nvPr>
            <p:ph type="dt" sz="half" idx="10"/>
          </p:nvPr>
        </p:nvSpPr>
        <p:spPr/>
        <p:txBody>
          <a:bodyPr/>
          <a:lstStyle/>
          <a:p>
            <a:fld id="{FC8CC631-942D-4E56-9CEA-058B5693D2E4}" type="datetimeFigureOut">
              <a:rPr lang="en-GB" smtClean="0"/>
              <a:t>18/05/2023</a:t>
            </a:fld>
            <a:endParaRPr lang="en-GB"/>
          </a:p>
        </p:txBody>
      </p:sp>
      <p:sp>
        <p:nvSpPr>
          <p:cNvPr id="3" name="Footer Placeholder 2">
            <a:extLst>
              <a:ext uri="{FF2B5EF4-FFF2-40B4-BE49-F238E27FC236}">
                <a16:creationId xmlns:a16="http://schemas.microsoft.com/office/drawing/2014/main" id="{69F18CA1-A5D3-4C8B-AC38-67A1CCD32EF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A2DBAF0C-383D-4ED7-9B2F-69842B4D2700}"/>
              </a:ext>
            </a:extLst>
          </p:cNvPr>
          <p:cNvSpPr>
            <a:spLocks noGrp="1"/>
          </p:cNvSpPr>
          <p:nvPr>
            <p:ph type="sldNum" sz="quarter" idx="12"/>
          </p:nvPr>
        </p:nvSpPr>
        <p:spPr>
          <a:xfrm>
            <a:off x="8610600" y="6356350"/>
            <a:ext cx="2743200" cy="365125"/>
          </a:xfrm>
          <a:prstGeom prst="rect">
            <a:avLst/>
          </a:prstGeom>
        </p:spPr>
        <p:txBody>
          <a:bodyPr/>
          <a:lstStyle/>
          <a:p>
            <a:fld id="{DBD8CC2B-7D86-4E8D-8C78-457F1CDDD812}" type="slidenum">
              <a:rPr lang="en-GB" smtClean="0"/>
              <a:t>‹#›</a:t>
            </a:fld>
            <a:endParaRPr lang="en-GB"/>
          </a:p>
        </p:txBody>
      </p:sp>
    </p:spTree>
    <p:extLst>
      <p:ext uri="{BB962C8B-B14F-4D97-AF65-F5344CB8AC3E}">
        <p14:creationId xmlns:p14="http://schemas.microsoft.com/office/powerpoint/2010/main" val="447044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974FB-F1AE-4ABC-8944-1259A45D7B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F57F2E-4344-48BC-B12A-E2C5AE557C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4467089-C3F5-466A-B050-22B86627C1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F3913A-E27E-4074-B28E-84AE17C9B36D}"/>
              </a:ext>
            </a:extLst>
          </p:cNvPr>
          <p:cNvSpPr>
            <a:spLocks noGrp="1"/>
          </p:cNvSpPr>
          <p:nvPr>
            <p:ph type="dt" sz="half" idx="10"/>
          </p:nvPr>
        </p:nvSpPr>
        <p:spPr/>
        <p:txBody>
          <a:bodyPr/>
          <a:lstStyle/>
          <a:p>
            <a:fld id="{FC8CC631-942D-4E56-9CEA-058B5693D2E4}" type="datetimeFigureOut">
              <a:rPr lang="en-GB" smtClean="0"/>
              <a:t>18/05/2023</a:t>
            </a:fld>
            <a:endParaRPr lang="en-GB"/>
          </a:p>
        </p:txBody>
      </p:sp>
      <p:sp>
        <p:nvSpPr>
          <p:cNvPr id="6" name="Footer Placeholder 5">
            <a:extLst>
              <a:ext uri="{FF2B5EF4-FFF2-40B4-BE49-F238E27FC236}">
                <a16:creationId xmlns:a16="http://schemas.microsoft.com/office/drawing/2014/main" id="{C134E384-F4FA-40A7-898A-0AE6A52FA3F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CA98294D-E6DE-4187-8870-248C10F304E0}"/>
              </a:ext>
            </a:extLst>
          </p:cNvPr>
          <p:cNvSpPr>
            <a:spLocks noGrp="1"/>
          </p:cNvSpPr>
          <p:nvPr>
            <p:ph type="sldNum" sz="quarter" idx="12"/>
          </p:nvPr>
        </p:nvSpPr>
        <p:spPr>
          <a:xfrm>
            <a:off x="8610600" y="6356350"/>
            <a:ext cx="2743200" cy="365125"/>
          </a:xfrm>
          <a:prstGeom prst="rect">
            <a:avLst/>
          </a:prstGeom>
        </p:spPr>
        <p:txBody>
          <a:bodyPr/>
          <a:lstStyle/>
          <a:p>
            <a:fld id="{DBD8CC2B-7D86-4E8D-8C78-457F1CDDD812}" type="slidenum">
              <a:rPr lang="en-GB" smtClean="0"/>
              <a:t>‹#›</a:t>
            </a:fld>
            <a:endParaRPr lang="en-GB"/>
          </a:p>
        </p:txBody>
      </p:sp>
    </p:spTree>
    <p:extLst>
      <p:ext uri="{BB962C8B-B14F-4D97-AF65-F5344CB8AC3E}">
        <p14:creationId xmlns:p14="http://schemas.microsoft.com/office/powerpoint/2010/main" val="3432026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77815-CD71-4642-B19E-D3BFC047A4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5EA6678-2E8D-4971-BE7F-6D358051A4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1B809F6-039E-4663-98FA-390B19D81E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6F7ECF-8BE8-457B-9948-3EF9ACAB1A42}"/>
              </a:ext>
            </a:extLst>
          </p:cNvPr>
          <p:cNvSpPr>
            <a:spLocks noGrp="1"/>
          </p:cNvSpPr>
          <p:nvPr>
            <p:ph type="dt" sz="half" idx="10"/>
          </p:nvPr>
        </p:nvSpPr>
        <p:spPr/>
        <p:txBody>
          <a:bodyPr/>
          <a:lstStyle/>
          <a:p>
            <a:fld id="{FC8CC631-942D-4E56-9CEA-058B5693D2E4}" type="datetimeFigureOut">
              <a:rPr lang="en-GB" smtClean="0"/>
              <a:t>18/05/2023</a:t>
            </a:fld>
            <a:endParaRPr lang="en-GB"/>
          </a:p>
        </p:txBody>
      </p:sp>
      <p:sp>
        <p:nvSpPr>
          <p:cNvPr id="6" name="Footer Placeholder 5">
            <a:extLst>
              <a:ext uri="{FF2B5EF4-FFF2-40B4-BE49-F238E27FC236}">
                <a16:creationId xmlns:a16="http://schemas.microsoft.com/office/drawing/2014/main" id="{95665A17-DEF4-4FA1-BA20-AE803F346DC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CE5CCD4-129C-47A6-BA6E-5A303E5A1C86}"/>
              </a:ext>
            </a:extLst>
          </p:cNvPr>
          <p:cNvSpPr>
            <a:spLocks noGrp="1"/>
          </p:cNvSpPr>
          <p:nvPr>
            <p:ph type="sldNum" sz="quarter" idx="12"/>
          </p:nvPr>
        </p:nvSpPr>
        <p:spPr>
          <a:xfrm>
            <a:off x="8610600" y="6356350"/>
            <a:ext cx="2743200" cy="365125"/>
          </a:xfrm>
          <a:prstGeom prst="rect">
            <a:avLst/>
          </a:prstGeom>
        </p:spPr>
        <p:txBody>
          <a:bodyPr/>
          <a:lstStyle/>
          <a:p>
            <a:fld id="{DBD8CC2B-7D86-4E8D-8C78-457F1CDDD812}" type="slidenum">
              <a:rPr lang="en-GB" smtClean="0"/>
              <a:t>‹#›</a:t>
            </a:fld>
            <a:endParaRPr lang="en-GB"/>
          </a:p>
        </p:txBody>
      </p:sp>
    </p:spTree>
    <p:extLst>
      <p:ext uri="{BB962C8B-B14F-4D97-AF65-F5344CB8AC3E}">
        <p14:creationId xmlns:p14="http://schemas.microsoft.com/office/powerpoint/2010/main" val="654421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88DF3B-AFB1-40E6-8781-665F1E0D2A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useBgFill="1">
        <p:nvSpPr>
          <p:cNvPr id="3" name="Text Placeholder 2">
            <a:extLst>
              <a:ext uri="{FF2B5EF4-FFF2-40B4-BE49-F238E27FC236}">
                <a16:creationId xmlns:a16="http://schemas.microsoft.com/office/drawing/2014/main" id="{CCD8E213-641B-4BD6-BC7F-C2C699252C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useBgFill="1">
        <p:nvSpPr>
          <p:cNvPr id="4" name="Date Placeholder 3">
            <a:extLst>
              <a:ext uri="{FF2B5EF4-FFF2-40B4-BE49-F238E27FC236}">
                <a16:creationId xmlns:a16="http://schemas.microsoft.com/office/drawing/2014/main" id="{ACF37EDF-E092-4495-9AE3-A5FF3D29B523}"/>
              </a:ext>
            </a:extLst>
          </p:cNvPr>
          <p:cNvSpPr>
            <a:spLocks noGrp="1"/>
          </p:cNvSpPr>
          <p:nvPr>
            <p:ph type="dt" sz="half" idx="2"/>
          </p:nvPr>
        </p:nvSpPr>
        <p:spPr>
          <a:xfrm>
            <a:off x="8361680" y="6343015"/>
            <a:ext cx="3697898"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 Somalia </a:t>
            </a:r>
            <a:r>
              <a:rPr lang="en-GB" dirty="0" err="1"/>
              <a:t>CPAoR</a:t>
            </a:r>
            <a:r>
              <a:rPr lang="en-GB" dirty="0"/>
              <a:t> Sub-National Coordinator Training </a:t>
            </a:r>
            <a:fld id="{FC8CC631-942D-4E56-9CEA-058B5693D2E4}" type="datetimeFigureOut">
              <a:rPr lang="en-GB" smtClean="0"/>
              <a:pPr/>
              <a:t>18/05/2023</a:t>
            </a:fld>
            <a:endParaRPr lang="en-GB" dirty="0"/>
          </a:p>
        </p:txBody>
      </p:sp>
      <p:pic>
        <p:nvPicPr>
          <p:cNvPr id="9" name="Picture 8">
            <a:extLst>
              <a:ext uri="{FF2B5EF4-FFF2-40B4-BE49-F238E27FC236}">
                <a16:creationId xmlns:a16="http://schemas.microsoft.com/office/drawing/2014/main" id="{729C7974-2FA7-6271-6984-703CB12E721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247971" y="0"/>
            <a:ext cx="1811607" cy="1811607"/>
          </a:xfrm>
          <a:prstGeom prst="rect">
            <a:avLst/>
          </a:prstGeom>
        </p:spPr>
      </p:pic>
    </p:spTree>
    <p:extLst>
      <p:ext uri="{BB962C8B-B14F-4D97-AF65-F5344CB8AC3E}">
        <p14:creationId xmlns:p14="http://schemas.microsoft.com/office/powerpoint/2010/main" val="3024281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paor.net/" TargetMode="External"/><Relationship Id="rId2" Type="http://schemas.openxmlformats.org/officeDocument/2006/relationships/hyperlink" Target="https://alliancecpha.org/en" TargetMode="External"/><Relationship Id="rId1" Type="http://schemas.openxmlformats.org/officeDocument/2006/relationships/slideLayout" Target="../slideLayouts/slideLayout2.xml"/><Relationship Id="rId4" Type="http://schemas.openxmlformats.org/officeDocument/2006/relationships/hyperlink" Target="mailto:krhayes@unicef.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2BD271-A319-048E-67CD-057FF8718C4F}"/>
              </a:ext>
            </a:extLst>
          </p:cNvPr>
          <p:cNvSpPr>
            <a:spLocks noGrp="1"/>
          </p:cNvSpPr>
          <p:nvPr>
            <p:ph idx="1"/>
          </p:nvPr>
        </p:nvSpPr>
        <p:spPr>
          <a:xfrm>
            <a:off x="415376" y="2132823"/>
            <a:ext cx="11361248" cy="538187"/>
          </a:xfrm>
        </p:spPr>
        <p:txBody>
          <a:bodyPr>
            <a:noAutofit/>
          </a:bodyPr>
          <a:lstStyle/>
          <a:p>
            <a:pPr marL="0" marR="0" indent="0" algn="ctr">
              <a:spcBef>
                <a:spcPts val="0"/>
              </a:spcBef>
              <a:spcAft>
                <a:spcPts val="0"/>
              </a:spcAft>
              <a:buNone/>
            </a:pPr>
            <a:r>
              <a:rPr lang="en-GB" sz="4000" b="1" dirty="0">
                <a:solidFill>
                  <a:srgbClr val="876F8C"/>
                </a:solidFill>
                <a:effectLst/>
                <a:latin typeface="Calibri" panose="020F0502020204030204" pitchFamily="34" charset="0"/>
                <a:ea typeface="Times New Roman" panose="02020603050405020304" pitchFamily="18" charset="0"/>
              </a:rPr>
              <a:t>Introduction to Child Protection</a:t>
            </a:r>
            <a:endParaRPr lang="en-US" sz="4000" b="1" dirty="0">
              <a:solidFill>
                <a:srgbClr val="876F8C"/>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4000" b="1" dirty="0">
              <a:solidFill>
                <a:srgbClr val="876F8C"/>
              </a:solidFill>
              <a:effectLst/>
              <a:latin typeface="Times New Roman" panose="02020603050405020304" pitchFamily="18" charset="0"/>
              <a:ea typeface="Times New Roman" panose="02020603050405020304" pitchFamily="18" charset="0"/>
            </a:endParaRPr>
          </a:p>
          <a:p>
            <a:pPr marL="0" indent="0">
              <a:buNone/>
            </a:pPr>
            <a:endParaRPr lang="en-US" sz="4000" b="1" dirty="0">
              <a:solidFill>
                <a:srgbClr val="876F8C"/>
              </a:solidFill>
            </a:endParaRPr>
          </a:p>
        </p:txBody>
      </p:sp>
      <p:pic>
        <p:nvPicPr>
          <p:cNvPr id="5" name="Picture 4">
            <a:extLst>
              <a:ext uri="{FF2B5EF4-FFF2-40B4-BE49-F238E27FC236}">
                <a16:creationId xmlns:a16="http://schemas.microsoft.com/office/drawing/2014/main" id="{DBC4542B-8141-734A-8073-B146D21ABB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4972655"/>
            <a:ext cx="12191998" cy="1885343"/>
          </a:xfrm>
          <a:prstGeom prst="rect">
            <a:avLst/>
          </a:prstGeom>
        </p:spPr>
      </p:pic>
      <p:sp>
        <p:nvSpPr>
          <p:cNvPr id="4" name="TextBox 3">
            <a:extLst>
              <a:ext uri="{FF2B5EF4-FFF2-40B4-BE49-F238E27FC236}">
                <a16:creationId xmlns:a16="http://schemas.microsoft.com/office/drawing/2014/main" id="{52C79E32-3481-345F-4940-0563A2D52A98}"/>
              </a:ext>
            </a:extLst>
          </p:cNvPr>
          <p:cNvSpPr txBox="1"/>
          <p:nvPr/>
        </p:nvSpPr>
        <p:spPr>
          <a:xfrm>
            <a:off x="1928562" y="4018549"/>
            <a:ext cx="8334876" cy="523220"/>
          </a:xfrm>
          <a:prstGeom prst="rect">
            <a:avLst/>
          </a:prstGeom>
          <a:noFill/>
        </p:spPr>
        <p:txBody>
          <a:bodyPr wrap="square">
            <a:spAutoFit/>
          </a:bodyPr>
          <a:lstStyle/>
          <a:p>
            <a:pPr marL="0" marR="0" algn="ctr">
              <a:spcBef>
                <a:spcPts val="0"/>
              </a:spcBef>
              <a:spcAft>
                <a:spcPts val="0"/>
              </a:spcAft>
            </a:pPr>
            <a:r>
              <a:rPr lang="en-US" sz="2800" b="1" dirty="0">
                <a:solidFill>
                  <a:srgbClr val="96BC4D"/>
                </a:solidFill>
                <a:effectLst/>
                <a:latin typeface="Calibri" panose="020F0502020204030204" pitchFamily="34" charset="0"/>
                <a:ea typeface="Times New Roman" panose="02020603050405020304" pitchFamily="18" charset="0"/>
              </a:rPr>
              <a:t>April 2023</a:t>
            </a:r>
            <a:endParaRPr lang="en-US" sz="2800" b="1" dirty="0">
              <a:solidFill>
                <a:srgbClr val="96BC4D"/>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65603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C883-4C49-461E-8BF3-FF129DF17F9A}"/>
              </a:ext>
            </a:extLst>
          </p:cNvPr>
          <p:cNvSpPr>
            <a:spLocks noGrp="1"/>
          </p:cNvSpPr>
          <p:nvPr>
            <p:ph type="title"/>
          </p:nvPr>
        </p:nvSpPr>
        <p:spPr>
          <a:xfrm>
            <a:off x="4965430" y="629268"/>
            <a:ext cx="6586491" cy="1286160"/>
          </a:xfrm>
        </p:spPr>
        <p:txBody>
          <a:bodyPr anchor="b">
            <a:normAutofit/>
          </a:bodyPr>
          <a:lstStyle/>
          <a:p>
            <a:r>
              <a:rPr lang="en-US" b="1"/>
              <a:t>Brainstorm</a:t>
            </a:r>
          </a:p>
        </p:txBody>
      </p:sp>
      <p:sp>
        <p:nvSpPr>
          <p:cNvPr id="3" name="Content Placeholder 2">
            <a:extLst>
              <a:ext uri="{FF2B5EF4-FFF2-40B4-BE49-F238E27FC236}">
                <a16:creationId xmlns:a16="http://schemas.microsoft.com/office/drawing/2014/main" id="{3631F7C4-D893-4CBE-8A0A-85E95C77D33B}"/>
              </a:ext>
            </a:extLst>
          </p:cNvPr>
          <p:cNvSpPr>
            <a:spLocks noGrp="1"/>
          </p:cNvSpPr>
          <p:nvPr>
            <p:ph idx="1"/>
          </p:nvPr>
        </p:nvSpPr>
        <p:spPr>
          <a:xfrm>
            <a:off x="4965431" y="2438400"/>
            <a:ext cx="6586489" cy="3785419"/>
          </a:xfrm>
        </p:spPr>
        <p:txBody>
          <a:bodyPr>
            <a:normAutofit fontScale="92500"/>
          </a:bodyPr>
          <a:lstStyle/>
          <a:p>
            <a:r>
              <a:rPr lang="en-US" sz="3600" dirty="0"/>
              <a:t>What are some examples of an Emergency (reference Myanmar)?</a:t>
            </a:r>
          </a:p>
          <a:p>
            <a:endParaRPr lang="en-US" sz="2000" dirty="0"/>
          </a:p>
          <a:p>
            <a:pPr marL="0" indent="0">
              <a:buNone/>
            </a:pPr>
            <a:endParaRPr lang="en-US" sz="2000" dirty="0"/>
          </a:p>
          <a:p>
            <a:endParaRPr lang="en-US" sz="2000" dirty="0"/>
          </a:p>
          <a:p>
            <a:r>
              <a:rPr lang="en-US" sz="3600" dirty="0"/>
              <a:t>What are some examples of child protection risks in an emergency ?</a:t>
            </a:r>
          </a:p>
        </p:txBody>
      </p:sp>
      <p:pic>
        <p:nvPicPr>
          <p:cNvPr id="5" name="Picture 4" descr="A picture containing clipart&#10;&#10;Description automatically generated">
            <a:extLst>
              <a:ext uri="{FF2B5EF4-FFF2-40B4-BE49-F238E27FC236}">
                <a16:creationId xmlns:a16="http://schemas.microsoft.com/office/drawing/2014/main" id="{80A4DE88-6211-41DE-BB46-4EA644D4BF8D}"/>
              </a:ext>
            </a:extLst>
          </p:cNvPr>
          <p:cNvPicPr>
            <a:picLocks noChangeAspect="1"/>
          </p:cNvPicPr>
          <p:nvPr/>
        </p:nvPicPr>
        <p:blipFill rotWithShape="1">
          <a:blip r:embed="rId2">
            <a:extLst>
              <a:ext uri="{28A0092B-C50C-407E-A947-70E740481C1C}">
                <a14:useLocalDpi xmlns:a14="http://schemas.microsoft.com/office/drawing/2010/main" val="0"/>
              </a:ext>
            </a:extLst>
          </a:blip>
          <a:srcRect l="8347"/>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BF0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784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531096" cy="1325563"/>
          </a:xfrm>
        </p:spPr>
        <p:txBody>
          <a:bodyPr anchor="ctr">
            <a:normAutofit/>
          </a:bodyPr>
          <a:lstStyle/>
          <a:p>
            <a:r>
              <a:rPr lang="en-US" sz="3700" dirty="0"/>
              <a:t>Child Protection</a:t>
            </a:r>
            <a:br>
              <a:rPr lang="en-US" sz="3700" dirty="0"/>
            </a:br>
            <a:endParaRPr lang="en-US" sz="3700" dirty="0"/>
          </a:p>
        </p:txBody>
      </p:sp>
      <p:sp>
        <p:nvSpPr>
          <p:cNvPr id="9" name="Content Placeholder 8">
            <a:extLst>
              <a:ext uri="{FF2B5EF4-FFF2-40B4-BE49-F238E27FC236}">
                <a16:creationId xmlns:a16="http://schemas.microsoft.com/office/drawing/2014/main" id="{7D746A9A-DD2D-45D9-9E00-5E3D0EBF1161}"/>
              </a:ext>
            </a:extLst>
          </p:cNvPr>
          <p:cNvSpPr>
            <a:spLocks noGrp="1"/>
          </p:cNvSpPr>
          <p:nvPr>
            <p:ph sz="half" idx="2"/>
          </p:nvPr>
        </p:nvSpPr>
        <p:spPr>
          <a:xfrm>
            <a:off x="6172200" y="1825625"/>
            <a:ext cx="5181600" cy="4099687"/>
          </a:xfrm>
        </p:spPr>
        <p:txBody>
          <a:bodyPr>
            <a:normAutofit fontScale="85000" lnSpcReduction="20000"/>
          </a:bodyPr>
          <a:lstStyle/>
          <a:p>
            <a:pPr marL="0" indent="0">
              <a:buClr>
                <a:srgbClr val="0072BC"/>
              </a:buClr>
              <a:buFont typeface="Arial"/>
              <a:buNone/>
            </a:pPr>
            <a:r>
              <a:rPr lang="en-US" sz="2200" b="1" dirty="0">
                <a:latin typeface="Cambria" panose="02040503050406030204" pitchFamily="18" charset="0"/>
                <a:ea typeface="Cambria" panose="02040503050406030204" pitchFamily="18" charset="0"/>
              </a:rPr>
              <a:t>Child Protection Concerns</a:t>
            </a:r>
          </a:p>
          <a:p>
            <a:pPr>
              <a:buClr>
                <a:srgbClr val="0072BC"/>
              </a:buClr>
            </a:pPr>
            <a:r>
              <a:rPr lang="en-US" sz="2200" dirty="0">
                <a:latin typeface="Cambria" panose="02040503050406030204" pitchFamily="18" charset="0"/>
                <a:ea typeface="Cambria" panose="02040503050406030204" pitchFamily="18" charset="0"/>
              </a:rPr>
              <a:t>Increase </a:t>
            </a:r>
            <a:r>
              <a:rPr lang="en-US" sz="2200" b="1" dirty="0">
                <a:latin typeface="Cambria" panose="02040503050406030204" pitchFamily="18" charset="0"/>
                <a:ea typeface="Cambria" panose="02040503050406030204" pitchFamily="18" charset="0"/>
              </a:rPr>
              <a:t>Violence against Children </a:t>
            </a:r>
            <a:r>
              <a:rPr lang="en-US" sz="2200" dirty="0">
                <a:latin typeface="Cambria" panose="02040503050406030204" pitchFamily="18" charset="0"/>
                <a:ea typeface="Cambria" panose="02040503050406030204" pitchFamily="18" charset="0"/>
              </a:rPr>
              <a:t>(including notable rise violence in the home and SGBV) especially in crowded conditions</a:t>
            </a:r>
          </a:p>
          <a:p>
            <a:pPr>
              <a:buClr>
                <a:srgbClr val="0072BC"/>
              </a:buClr>
            </a:pPr>
            <a:r>
              <a:rPr lang="en-US" sz="2200" b="1" dirty="0">
                <a:latin typeface="Cambria" panose="02040503050406030204" pitchFamily="18" charset="0"/>
                <a:ea typeface="Cambria" panose="02040503050406030204" pitchFamily="18" charset="0"/>
              </a:rPr>
              <a:t>Increase Child </a:t>
            </a:r>
            <a:r>
              <a:rPr lang="en-US" sz="2200" b="1" dirty="0" err="1">
                <a:latin typeface="Cambria" panose="02040503050406030204" pitchFamily="18" charset="0"/>
                <a:ea typeface="Cambria" panose="02040503050406030204" pitchFamily="18" charset="0"/>
              </a:rPr>
              <a:t>Labour</a:t>
            </a:r>
            <a:endParaRPr lang="en-US" sz="2200" b="1" dirty="0">
              <a:latin typeface="Cambria" panose="02040503050406030204" pitchFamily="18" charset="0"/>
              <a:ea typeface="Cambria" panose="02040503050406030204" pitchFamily="18" charset="0"/>
            </a:endParaRPr>
          </a:p>
          <a:p>
            <a:pPr>
              <a:buClr>
                <a:srgbClr val="0072BC"/>
              </a:buClr>
            </a:pPr>
            <a:r>
              <a:rPr lang="en-US" sz="2200" dirty="0">
                <a:latin typeface="Cambria" panose="02040503050406030204" pitchFamily="18" charset="0"/>
                <a:ea typeface="Cambria" panose="02040503050406030204" pitchFamily="18" charset="0"/>
              </a:rPr>
              <a:t>Lost and missing children (UASC)</a:t>
            </a:r>
          </a:p>
          <a:p>
            <a:pPr>
              <a:buClr>
                <a:srgbClr val="0072BC"/>
              </a:buClr>
            </a:pPr>
            <a:r>
              <a:rPr lang="en-US" sz="2200" dirty="0">
                <a:latin typeface="Cambria" panose="02040503050406030204" pitchFamily="18" charset="0"/>
                <a:ea typeface="Cambria" panose="02040503050406030204" pitchFamily="18" charset="0"/>
              </a:rPr>
              <a:t>Recruitment to armed forces</a:t>
            </a:r>
          </a:p>
          <a:p>
            <a:pPr>
              <a:buClr>
                <a:srgbClr val="0072BC"/>
              </a:buClr>
            </a:pPr>
            <a:r>
              <a:rPr lang="en-US" sz="2200" dirty="0">
                <a:latin typeface="Cambria" panose="02040503050406030204" pitchFamily="18" charset="0"/>
                <a:ea typeface="Cambria" panose="02040503050406030204" pitchFamily="18" charset="0"/>
              </a:rPr>
              <a:t>Increase </a:t>
            </a:r>
            <a:r>
              <a:rPr lang="en-US" sz="2200" b="1" dirty="0">
                <a:latin typeface="Cambria" panose="02040503050406030204" pitchFamily="18" charset="0"/>
                <a:ea typeface="Cambria" panose="02040503050406030204" pitchFamily="18" charset="0"/>
              </a:rPr>
              <a:t>Child Marriage</a:t>
            </a:r>
            <a:endParaRPr lang="en-US" sz="2200" dirty="0">
              <a:latin typeface="Cambria" panose="02040503050406030204" pitchFamily="18" charset="0"/>
              <a:ea typeface="Cambria" panose="02040503050406030204" pitchFamily="18" charset="0"/>
            </a:endParaRPr>
          </a:p>
          <a:p>
            <a:pPr>
              <a:buClr>
                <a:srgbClr val="0072BC"/>
              </a:buClr>
            </a:pPr>
            <a:r>
              <a:rPr lang="en-US" sz="2200" b="1" dirty="0">
                <a:latin typeface="Cambria" panose="02040503050406030204" pitchFamily="18" charset="0"/>
                <a:ea typeface="Cambria" panose="02040503050406030204" pitchFamily="18" charset="0"/>
              </a:rPr>
              <a:t>Separation</a:t>
            </a:r>
            <a:r>
              <a:rPr lang="en-US" sz="2200" dirty="0">
                <a:latin typeface="Cambria" panose="02040503050406030204" pitchFamily="18" charset="0"/>
                <a:ea typeface="Cambria" panose="02040503050406030204" pitchFamily="18" charset="0"/>
              </a:rPr>
              <a:t> from caregivers</a:t>
            </a:r>
            <a:endParaRPr lang="en-US" sz="2200" b="1" dirty="0">
              <a:latin typeface="Cambria" panose="02040503050406030204" pitchFamily="18" charset="0"/>
              <a:ea typeface="Cambria" panose="02040503050406030204" pitchFamily="18" charset="0"/>
            </a:endParaRPr>
          </a:p>
          <a:p>
            <a:pPr>
              <a:buClr>
                <a:srgbClr val="0072BC"/>
              </a:buClr>
            </a:pPr>
            <a:r>
              <a:rPr lang="en-US" sz="2200" b="1" dirty="0">
                <a:latin typeface="Cambria" panose="02040503050406030204" pitchFamily="18" charset="0"/>
                <a:ea typeface="Cambria" panose="02040503050406030204" pitchFamily="18" charset="0"/>
              </a:rPr>
              <a:t>Dangers and injuries</a:t>
            </a:r>
          </a:p>
          <a:p>
            <a:pPr>
              <a:buClr>
                <a:srgbClr val="0072BC"/>
              </a:buClr>
            </a:pPr>
            <a:r>
              <a:rPr lang="en-US" sz="2200" dirty="0">
                <a:latin typeface="Cambria" panose="02040503050406030204" pitchFamily="18" charset="0"/>
                <a:ea typeface="Cambria" panose="02040503050406030204" pitchFamily="18" charset="0"/>
              </a:rPr>
              <a:t>Increase exposure to trafficking and smuggling</a:t>
            </a:r>
          </a:p>
          <a:p>
            <a:pPr>
              <a:buClr>
                <a:srgbClr val="0072BC"/>
              </a:buClr>
            </a:pPr>
            <a:r>
              <a:rPr lang="en-US" sz="2200" b="1" dirty="0">
                <a:latin typeface="Cambria" panose="02040503050406030204" pitchFamily="18" charset="0"/>
                <a:ea typeface="Cambria" panose="02040503050406030204" pitchFamily="18" charset="0"/>
              </a:rPr>
              <a:t>Psychosocial distress and anxiety</a:t>
            </a:r>
          </a:p>
          <a:p>
            <a:endParaRPr lang="en-US" sz="2200" dirty="0"/>
          </a:p>
        </p:txBody>
      </p:sp>
      <p:graphicFrame>
        <p:nvGraphicFramePr>
          <p:cNvPr id="11" name="Content Placeholder 7">
            <a:extLst>
              <a:ext uri="{FF2B5EF4-FFF2-40B4-BE49-F238E27FC236}">
                <a16:creationId xmlns:a16="http://schemas.microsoft.com/office/drawing/2014/main" id="{D2F05EDE-7480-40A2-BFFD-F9BED9350890}"/>
              </a:ext>
            </a:extLst>
          </p:cNvPr>
          <p:cNvGraphicFramePr>
            <a:graphicFrameLocks noGrp="1"/>
          </p:cNvGraphicFramePr>
          <p:nvPr>
            <p:ph sz="half" idx="1"/>
            <p:extLst>
              <p:ext uri="{D42A27DB-BD31-4B8C-83A1-F6EECF244321}">
                <p14:modId xmlns:p14="http://schemas.microsoft.com/office/powerpoint/2010/main" val="4082170944"/>
              </p:ext>
            </p:extLst>
          </p:nvPr>
        </p:nvGraphicFramePr>
        <p:xfrm>
          <a:off x="449580" y="1253331"/>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picture containing text, vector graphics&#10;&#10;Description automatically generated">
            <a:extLst>
              <a:ext uri="{FF2B5EF4-FFF2-40B4-BE49-F238E27FC236}">
                <a16:creationId xmlns:a16="http://schemas.microsoft.com/office/drawing/2014/main" id="{EA9A5023-C82D-46F7-B0E8-4CEA98C71E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24303" y="230188"/>
            <a:ext cx="1930840" cy="1302047"/>
          </a:xfrm>
          <a:prstGeom prst="rect">
            <a:avLst/>
          </a:prstGeom>
        </p:spPr>
      </p:pic>
      <p:sp>
        <p:nvSpPr>
          <p:cNvPr id="3" name="TextBox 2">
            <a:extLst>
              <a:ext uri="{FF2B5EF4-FFF2-40B4-BE49-F238E27FC236}">
                <a16:creationId xmlns:a16="http://schemas.microsoft.com/office/drawing/2014/main" id="{BD4DBB50-567F-46D9-8F7D-6CD8092BC610}"/>
              </a:ext>
            </a:extLst>
          </p:cNvPr>
          <p:cNvSpPr txBox="1"/>
          <p:nvPr/>
        </p:nvSpPr>
        <p:spPr>
          <a:xfrm>
            <a:off x="6172200" y="5780782"/>
            <a:ext cx="4852162" cy="10772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Can you think of any more?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9435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6777D-911F-434B-9D73-AD8C8C56EABD}"/>
              </a:ext>
            </a:extLst>
          </p:cNvPr>
          <p:cNvSpPr>
            <a:spLocks noGrp="1"/>
          </p:cNvSpPr>
          <p:nvPr>
            <p:ph type="title"/>
          </p:nvPr>
        </p:nvSpPr>
        <p:spPr/>
        <p:txBody>
          <a:bodyPr/>
          <a:lstStyle/>
          <a:p>
            <a:r>
              <a:rPr lang="en-US" dirty="0"/>
              <a:t>Case study 1</a:t>
            </a:r>
          </a:p>
        </p:txBody>
      </p:sp>
      <p:sp>
        <p:nvSpPr>
          <p:cNvPr id="3" name="Content Placeholder 2">
            <a:extLst>
              <a:ext uri="{FF2B5EF4-FFF2-40B4-BE49-F238E27FC236}">
                <a16:creationId xmlns:a16="http://schemas.microsoft.com/office/drawing/2014/main" id="{1B12F9D8-66F5-4A93-8310-5A4BFAE7FB3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68616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E4C51E2-9703-4572-B25E-1B464F98301C}"/>
              </a:ext>
            </a:extLst>
          </p:cNvPr>
          <p:cNvSpPr>
            <a:spLocks noGrp="1"/>
          </p:cNvSpPr>
          <p:nvPr>
            <p:ph type="pic" sz="quarter" idx="10"/>
          </p:nvPr>
        </p:nvSpPr>
        <p:spPr>
          <a:xfrm>
            <a:off x="0" y="0"/>
            <a:ext cx="12192000" cy="6858000"/>
          </a:xfrm>
          <a:solidFill>
            <a:srgbClr val="876F8C"/>
          </a:solidFill>
        </p:spPr>
      </p:sp>
      <p:sp>
        <p:nvSpPr>
          <p:cNvPr id="8" name="Rectangle 7">
            <a:extLst>
              <a:ext uri="{FF2B5EF4-FFF2-40B4-BE49-F238E27FC236}">
                <a16:creationId xmlns:a16="http://schemas.microsoft.com/office/drawing/2014/main" id="{6FE7E13F-E3E4-488B-B148-6E5CE2567AB7}"/>
              </a:ext>
            </a:extLst>
          </p:cNvPr>
          <p:cNvSpPr/>
          <p:nvPr/>
        </p:nvSpPr>
        <p:spPr>
          <a:xfrm>
            <a:off x="523038" y="451706"/>
            <a:ext cx="11145924" cy="57951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pic>
        <p:nvPicPr>
          <p:cNvPr id="10" name="Picture 9">
            <a:extLst>
              <a:ext uri="{FF2B5EF4-FFF2-40B4-BE49-F238E27FC236}">
                <a16:creationId xmlns:a16="http://schemas.microsoft.com/office/drawing/2014/main" id="{42F1D0CB-FC28-4AB3-BF06-C6233EAD5C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5563" y="487781"/>
            <a:ext cx="1694157" cy="1694157"/>
          </a:xfrm>
          <a:prstGeom prst="rect">
            <a:avLst/>
          </a:prstGeom>
        </p:spPr>
      </p:pic>
      <p:sp>
        <p:nvSpPr>
          <p:cNvPr id="2" name="Content Placeholder 2">
            <a:extLst>
              <a:ext uri="{FF2B5EF4-FFF2-40B4-BE49-F238E27FC236}">
                <a16:creationId xmlns:a16="http://schemas.microsoft.com/office/drawing/2014/main" id="{E5F5A083-E8F2-6581-AFCE-722432AC1B96}"/>
              </a:ext>
            </a:extLst>
          </p:cNvPr>
          <p:cNvSpPr txBox="1">
            <a:spLocks noChangeArrowheads="1"/>
          </p:cNvSpPr>
          <p:nvPr/>
        </p:nvSpPr>
        <p:spPr>
          <a:xfrm>
            <a:off x="600335" y="632536"/>
            <a:ext cx="10508250" cy="4895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b="1" dirty="0" err="1">
                <a:solidFill>
                  <a:srgbClr val="876F8C"/>
                </a:solidFill>
              </a:rPr>
              <a:t>CPiE</a:t>
            </a:r>
            <a:r>
              <a:rPr lang="en-US" altLang="en-US" b="1" dirty="0">
                <a:solidFill>
                  <a:srgbClr val="96BC4D"/>
                </a:solidFill>
              </a:rPr>
              <a:t> </a:t>
            </a:r>
            <a:r>
              <a:rPr lang="en-US" dirty="0"/>
              <a:t>involves </a:t>
            </a:r>
            <a:r>
              <a:rPr lang="en-US" b="1" dirty="0"/>
              <a:t>specific activities </a:t>
            </a:r>
            <a:r>
              <a:rPr lang="en-US" dirty="0"/>
              <a:t>by child protection actors, whether national or community-based, and/or by humanitarian staff and others supporting local capacities.</a:t>
            </a:r>
          </a:p>
          <a:p>
            <a:pPr marL="0" indent="0">
              <a:buNone/>
            </a:pPr>
            <a:br>
              <a:rPr lang="en-US" sz="2000" dirty="0"/>
            </a:br>
            <a:r>
              <a:rPr lang="en-US" dirty="0"/>
              <a:t>It includes, as a first step, guaranteeing that children receive all the necessary humanitarian assistance that is required for their safety and wellbeing.</a:t>
            </a:r>
            <a:r>
              <a:rPr lang="en-US" sz="2400" dirty="0"/>
              <a:t> </a:t>
            </a:r>
          </a:p>
          <a:p>
            <a:endParaRPr lang="en-US" sz="2000" dirty="0"/>
          </a:p>
          <a:p>
            <a:pPr marL="0" indent="0">
              <a:buNone/>
            </a:pPr>
            <a:r>
              <a:rPr lang="en-US" dirty="0"/>
              <a:t>It prioritizes the fulfilment of certain rights for children in emergencies, namely those that protect children against maltreatment and ensures their survival and wellbeing.</a:t>
            </a:r>
          </a:p>
          <a:p>
            <a:pPr marL="0" indent="0">
              <a:spcBef>
                <a:spcPts val="1300"/>
              </a:spcBef>
              <a:buNone/>
            </a:pPr>
            <a:endParaRPr lang="en-US" altLang="en-US" dirty="0"/>
          </a:p>
          <a:p>
            <a:pPr marL="0" indent="0">
              <a:buNone/>
            </a:pPr>
            <a:endParaRPr lang="en-US" altLang="en-US" sz="3000" dirty="0"/>
          </a:p>
        </p:txBody>
      </p:sp>
      <p:sp>
        <p:nvSpPr>
          <p:cNvPr id="6" name="TextBox 5">
            <a:extLst>
              <a:ext uri="{FF2B5EF4-FFF2-40B4-BE49-F238E27FC236}">
                <a16:creationId xmlns:a16="http://schemas.microsoft.com/office/drawing/2014/main" id="{7BFEC5BB-F664-CB27-8926-08EF4A0E9477}"/>
              </a:ext>
            </a:extLst>
          </p:cNvPr>
          <p:cNvSpPr txBox="1"/>
          <p:nvPr/>
        </p:nvSpPr>
        <p:spPr>
          <a:xfrm>
            <a:off x="1" y="0"/>
            <a:ext cx="4403558" cy="397042"/>
          </a:xfrm>
          <a:prstGeom prst="rect">
            <a:avLst/>
          </a:prstGeom>
          <a:solidFill>
            <a:srgbClr val="876F8C"/>
          </a:solidFill>
        </p:spPr>
        <p:txBody>
          <a:bodyPr wrap="square" rtlCol="0">
            <a:spAutoFit/>
          </a:bodyPr>
          <a:lstStyle/>
          <a:p>
            <a:endParaRPr lang="en-US" dirty="0"/>
          </a:p>
        </p:txBody>
      </p:sp>
    </p:spTree>
    <p:extLst>
      <p:ext uri="{BB962C8B-B14F-4D97-AF65-F5344CB8AC3E}">
        <p14:creationId xmlns:p14="http://schemas.microsoft.com/office/powerpoint/2010/main" val="3626540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C883-4C49-461E-8BF3-FF129DF17F9A}"/>
              </a:ext>
            </a:extLst>
          </p:cNvPr>
          <p:cNvSpPr>
            <a:spLocks noGrp="1"/>
          </p:cNvSpPr>
          <p:nvPr>
            <p:ph type="title"/>
          </p:nvPr>
        </p:nvSpPr>
        <p:spPr>
          <a:xfrm>
            <a:off x="4965430" y="629268"/>
            <a:ext cx="6586491" cy="1286160"/>
          </a:xfrm>
        </p:spPr>
        <p:txBody>
          <a:bodyPr anchor="b">
            <a:normAutofit/>
          </a:bodyPr>
          <a:lstStyle/>
          <a:p>
            <a:r>
              <a:rPr lang="en-US" b="1"/>
              <a:t>Brainstorm</a:t>
            </a:r>
          </a:p>
        </p:txBody>
      </p:sp>
      <p:sp>
        <p:nvSpPr>
          <p:cNvPr id="3" name="Content Placeholder 2">
            <a:extLst>
              <a:ext uri="{FF2B5EF4-FFF2-40B4-BE49-F238E27FC236}">
                <a16:creationId xmlns:a16="http://schemas.microsoft.com/office/drawing/2014/main" id="{3631F7C4-D893-4CBE-8A0A-85E95C77D33B}"/>
              </a:ext>
            </a:extLst>
          </p:cNvPr>
          <p:cNvSpPr>
            <a:spLocks noGrp="1"/>
          </p:cNvSpPr>
          <p:nvPr>
            <p:ph idx="1"/>
          </p:nvPr>
        </p:nvSpPr>
        <p:spPr>
          <a:xfrm>
            <a:off x="4965431" y="2438400"/>
            <a:ext cx="6586489" cy="3785419"/>
          </a:xfrm>
        </p:spPr>
        <p:txBody>
          <a:bodyPr>
            <a:normAutofit fontScale="92500" lnSpcReduction="10000"/>
          </a:bodyPr>
          <a:lstStyle/>
          <a:p>
            <a:r>
              <a:rPr lang="en-US" sz="3600" dirty="0"/>
              <a:t>What are some examples of how we can </a:t>
            </a:r>
            <a:r>
              <a:rPr lang="en-US" sz="3600" b="1" dirty="0"/>
              <a:t>prevent</a:t>
            </a:r>
            <a:r>
              <a:rPr lang="en-US" sz="3600" dirty="0"/>
              <a:t> child protection risks in Myanmar?</a:t>
            </a:r>
          </a:p>
          <a:p>
            <a:endParaRPr lang="en-US" sz="2000" dirty="0"/>
          </a:p>
          <a:p>
            <a:pPr marL="0" indent="0">
              <a:buNone/>
            </a:pPr>
            <a:endParaRPr lang="en-US" sz="2000" dirty="0"/>
          </a:p>
          <a:p>
            <a:endParaRPr lang="en-US" sz="2000" dirty="0"/>
          </a:p>
          <a:p>
            <a:r>
              <a:rPr lang="en-US" sz="3600" dirty="0"/>
              <a:t>What are some examples of how we can </a:t>
            </a:r>
            <a:r>
              <a:rPr lang="en-US" sz="3600" b="1" dirty="0"/>
              <a:t>respond to </a:t>
            </a:r>
            <a:r>
              <a:rPr lang="en-US" sz="3600" dirty="0"/>
              <a:t>child protection risks in Myanmar?</a:t>
            </a:r>
          </a:p>
        </p:txBody>
      </p:sp>
      <p:pic>
        <p:nvPicPr>
          <p:cNvPr id="5" name="Picture 4" descr="A picture containing clipart&#10;&#10;Description automatically generated">
            <a:extLst>
              <a:ext uri="{FF2B5EF4-FFF2-40B4-BE49-F238E27FC236}">
                <a16:creationId xmlns:a16="http://schemas.microsoft.com/office/drawing/2014/main" id="{80A4DE88-6211-41DE-BB46-4EA644D4BF8D}"/>
              </a:ext>
            </a:extLst>
          </p:cNvPr>
          <p:cNvPicPr>
            <a:picLocks noChangeAspect="1"/>
          </p:cNvPicPr>
          <p:nvPr/>
        </p:nvPicPr>
        <p:blipFill rotWithShape="1">
          <a:blip r:embed="rId2">
            <a:extLst>
              <a:ext uri="{28A0092B-C50C-407E-A947-70E740481C1C}">
                <a14:useLocalDpi xmlns:a14="http://schemas.microsoft.com/office/drawing/2010/main" val="0"/>
              </a:ext>
            </a:extLst>
          </a:blip>
          <a:srcRect l="8347"/>
          <a:stretch/>
        </p:blipFill>
        <p:spPr>
          <a:xfrm>
            <a:off x="20" y="10"/>
            <a:ext cx="4635571" cy="6857990"/>
          </a:xfrm>
          <a:prstGeom prst="rect">
            <a:avLst/>
          </a:prstGeom>
          <a:effectLst/>
        </p:spPr>
      </p:pic>
    </p:spTree>
    <p:extLst>
      <p:ext uri="{BB962C8B-B14F-4D97-AF65-F5344CB8AC3E}">
        <p14:creationId xmlns:p14="http://schemas.microsoft.com/office/powerpoint/2010/main" val="2790513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A7E8-F5B7-4D56-8266-0F8A1E90446C}"/>
              </a:ext>
            </a:extLst>
          </p:cNvPr>
          <p:cNvSpPr>
            <a:spLocks noGrp="1"/>
          </p:cNvSpPr>
          <p:nvPr>
            <p:ph type="title"/>
          </p:nvPr>
        </p:nvSpPr>
        <p:spPr/>
        <p:txBody>
          <a:bodyPr/>
          <a:lstStyle/>
          <a:p>
            <a:r>
              <a:rPr lang="en-US" dirty="0"/>
              <a:t>Prevention and response</a:t>
            </a:r>
          </a:p>
        </p:txBody>
      </p:sp>
      <p:sp>
        <p:nvSpPr>
          <p:cNvPr id="3" name="Content Placeholder 2">
            <a:extLst>
              <a:ext uri="{FF2B5EF4-FFF2-40B4-BE49-F238E27FC236}">
                <a16:creationId xmlns:a16="http://schemas.microsoft.com/office/drawing/2014/main" id="{9B128FE1-AA4C-48F2-ACC1-8C5977393B29}"/>
              </a:ext>
            </a:extLst>
          </p:cNvPr>
          <p:cNvSpPr>
            <a:spLocks noGrp="1"/>
          </p:cNvSpPr>
          <p:nvPr>
            <p:ph idx="1"/>
          </p:nvPr>
        </p:nvSpPr>
        <p:spPr/>
        <p:txBody>
          <a:bodyPr/>
          <a:lstStyle/>
          <a:p>
            <a:r>
              <a:rPr lang="en-US" dirty="0"/>
              <a:t>We use a “socio-ecological” model</a:t>
            </a:r>
          </a:p>
          <a:p>
            <a:r>
              <a:rPr lang="en-US" dirty="0"/>
              <a:t>This means we support </a:t>
            </a:r>
          </a:p>
          <a:p>
            <a:pPr lvl="1"/>
            <a:r>
              <a:rPr lang="en-US" dirty="0"/>
              <a:t>Child</a:t>
            </a:r>
          </a:p>
          <a:p>
            <a:pPr lvl="1"/>
            <a:r>
              <a:rPr lang="en-US" dirty="0"/>
              <a:t>Family</a:t>
            </a:r>
          </a:p>
          <a:p>
            <a:pPr lvl="1"/>
            <a:r>
              <a:rPr lang="en-US" dirty="0"/>
              <a:t>Community</a:t>
            </a:r>
          </a:p>
          <a:p>
            <a:pPr lvl="1"/>
            <a:r>
              <a:rPr lang="en-US" dirty="0"/>
              <a:t>Society </a:t>
            </a:r>
          </a:p>
          <a:p>
            <a:pPr marL="457200" lvl="1" indent="0">
              <a:buNone/>
            </a:pPr>
            <a:r>
              <a:rPr lang="en-US" dirty="0"/>
              <a:t>To address child protection risks</a:t>
            </a:r>
          </a:p>
          <a:p>
            <a:pPr marL="457200" lvl="1" indent="0">
              <a:buNone/>
            </a:pPr>
            <a:r>
              <a:rPr lang="en-US" dirty="0"/>
              <a:t>All these layers play a vital role in child protection</a:t>
            </a:r>
          </a:p>
        </p:txBody>
      </p:sp>
    </p:spTree>
    <p:extLst>
      <p:ext uri="{BB962C8B-B14F-4D97-AF65-F5344CB8AC3E}">
        <p14:creationId xmlns:p14="http://schemas.microsoft.com/office/powerpoint/2010/main" val="1997423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33445" y="257176"/>
            <a:ext cx="7599956" cy="1325563"/>
          </a:xfrm>
        </p:spPr>
        <p:txBody>
          <a:bodyPr>
            <a:normAutofit/>
          </a:bodyPr>
          <a:lstStyle/>
          <a:p>
            <a:r>
              <a:rPr lang="en-US" sz="3000" dirty="0"/>
              <a:t>Pillar 3 </a:t>
            </a:r>
            <a:r>
              <a:rPr lang="mr-IN" sz="3000" dirty="0"/>
              <a:t>–</a:t>
            </a:r>
            <a:r>
              <a:rPr lang="en-US" sz="3000" dirty="0"/>
              <a:t> to develop adequate strategies</a:t>
            </a:r>
          </a:p>
        </p:txBody>
      </p:sp>
      <p:pic>
        <p:nvPicPr>
          <p:cNvPr id="2" name="Picture Placeholder 1" descr="Screen Shot 2019-10-07 at 9.19.35 PM.pn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9978" r="-29978"/>
          <a:stretch>
            <a:fillRect/>
          </a:stretch>
        </p:blipFill>
        <p:spPr>
          <a:xfrm>
            <a:off x="0" y="170192"/>
            <a:ext cx="4841876" cy="6517615"/>
          </a:xfrm>
        </p:spPr>
      </p:pic>
      <p:sp>
        <p:nvSpPr>
          <p:cNvPr id="7" name="Text Placeholder 6"/>
          <p:cNvSpPr>
            <a:spLocks noGrp="1"/>
          </p:cNvSpPr>
          <p:nvPr>
            <p:ph type="body" sz="quarter" idx="12"/>
          </p:nvPr>
        </p:nvSpPr>
        <p:spPr>
          <a:xfrm>
            <a:off x="4340225" y="1582738"/>
            <a:ext cx="7645888" cy="5275262"/>
          </a:xfrm>
        </p:spPr>
        <p:txBody>
          <a:bodyPr>
            <a:normAutofit/>
          </a:bodyPr>
          <a:lstStyle/>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8" name="Picture 7" descr="Macintosh HD:Users:hannah1:Dropbox:Editing CPMS 2019:Artwork:Standard art work:St.14 Socio-ecological model:Draft 2:Socio-ecological model 1.pdf"/>
          <p:cNvPicPr/>
          <p:nvPr/>
        </p:nvPicPr>
        <p:blipFill rotWithShape="1">
          <a:blip r:embed="rId4">
            <a:extLst>
              <a:ext uri="{28A0092B-C50C-407E-A947-70E740481C1C}">
                <a14:useLocalDpi xmlns:a14="http://schemas.microsoft.com/office/drawing/2010/main" val="0"/>
              </a:ext>
            </a:extLst>
          </a:blip>
          <a:srcRect l="8548" r="9544" b="12951"/>
          <a:stretch/>
        </p:blipFill>
        <p:spPr bwMode="auto">
          <a:xfrm>
            <a:off x="4841876" y="1582737"/>
            <a:ext cx="5521323" cy="3692525"/>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1590312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D8E8D-5A98-4BFA-A0BD-07A8BE064646}"/>
              </a:ext>
            </a:extLst>
          </p:cNvPr>
          <p:cNvSpPr>
            <a:spLocks noGrp="1"/>
          </p:cNvSpPr>
          <p:nvPr>
            <p:ph type="title"/>
          </p:nvPr>
        </p:nvSpPr>
        <p:spPr/>
        <p:txBody>
          <a:bodyPr>
            <a:normAutofit/>
          </a:bodyPr>
          <a:lstStyle/>
          <a:p>
            <a:r>
              <a:rPr lang="en-US" sz="3600" b="1" dirty="0">
                <a:solidFill>
                  <a:srgbClr val="0070C0"/>
                </a:solidFill>
              </a:rPr>
              <a:t>Some examples of activities to protect children</a:t>
            </a:r>
          </a:p>
        </p:txBody>
      </p:sp>
      <p:sp>
        <p:nvSpPr>
          <p:cNvPr id="3" name="Content Placeholder 2">
            <a:extLst>
              <a:ext uri="{FF2B5EF4-FFF2-40B4-BE49-F238E27FC236}">
                <a16:creationId xmlns:a16="http://schemas.microsoft.com/office/drawing/2014/main" id="{AEA507DB-03D3-4304-9A56-8204151DA323}"/>
              </a:ext>
            </a:extLst>
          </p:cNvPr>
          <p:cNvSpPr>
            <a:spLocks noGrp="1"/>
          </p:cNvSpPr>
          <p:nvPr>
            <p:ph idx="1"/>
          </p:nvPr>
        </p:nvSpPr>
        <p:spPr/>
        <p:txBody>
          <a:bodyPr/>
          <a:lstStyle/>
          <a:p>
            <a:r>
              <a:rPr lang="en-US" dirty="0"/>
              <a:t>Group activities for child well being</a:t>
            </a:r>
          </a:p>
          <a:p>
            <a:pPr lvl="1"/>
            <a:r>
              <a:rPr lang="en-US" dirty="0"/>
              <a:t>E.G. </a:t>
            </a:r>
            <a:r>
              <a:rPr lang="en-US" b="1" dirty="0"/>
              <a:t>Child friendly spaces</a:t>
            </a:r>
            <a:r>
              <a:rPr lang="en-US" dirty="0"/>
              <a:t>, sports, play</a:t>
            </a:r>
          </a:p>
          <a:p>
            <a:r>
              <a:rPr lang="en-US" dirty="0"/>
              <a:t>Strengthening family and caregiving arrangements</a:t>
            </a:r>
          </a:p>
          <a:p>
            <a:pPr lvl="1"/>
            <a:r>
              <a:rPr lang="en-US" b="1" dirty="0"/>
              <a:t>Support to caregivers</a:t>
            </a:r>
            <a:r>
              <a:rPr lang="en-US" dirty="0"/>
              <a:t>, positive parenting, social networks for caregivers, targeted support to caregiver, coordinate with GBV to prevent and respond to violence in the home, refer to case management where serious risks in HH</a:t>
            </a:r>
          </a:p>
          <a:p>
            <a:r>
              <a:rPr lang="en-US" dirty="0"/>
              <a:t>Community-level approaches</a:t>
            </a:r>
          </a:p>
          <a:p>
            <a:pPr lvl="1"/>
            <a:r>
              <a:rPr lang="en-US" dirty="0"/>
              <a:t>Different communities have their own child protection mechanisms</a:t>
            </a:r>
          </a:p>
          <a:p>
            <a:pPr lvl="1"/>
            <a:r>
              <a:rPr lang="en-US" dirty="0"/>
              <a:t>We can support by building on those mechanisms (after we understand them)</a:t>
            </a:r>
          </a:p>
        </p:txBody>
      </p:sp>
    </p:spTree>
    <p:extLst>
      <p:ext uri="{BB962C8B-B14F-4D97-AF65-F5344CB8AC3E}">
        <p14:creationId xmlns:p14="http://schemas.microsoft.com/office/powerpoint/2010/main" val="726467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D8E8D-5A98-4BFA-A0BD-07A8BE064646}"/>
              </a:ext>
            </a:extLst>
          </p:cNvPr>
          <p:cNvSpPr>
            <a:spLocks noGrp="1"/>
          </p:cNvSpPr>
          <p:nvPr>
            <p:ph type="title"/>
          </p:nvPr>
        </p:nvSpPr>
        <p:spPr>
          <a:xfrm>
            <a:off x="838200" y="365125"/>
            <a:ext cx="9292119" cy="1325563"/>
          </a:xfrm>
        </p:spPr>
        <p:txBody>
          <a:bodyPr>
            <a:normAutofit/>
          </a:bodyPr>
          <a:lstStyle/>
          <a:p>
            <a:r>
              <a:rPr lang="en-US" sz="2800" b="1" dirty="0">
                <a:solidFill>
                  <a:srgbClr val="0070C0"/>
                </a:solidFill>
              </a:rPr>
              <a:t>Some examples of activities to protect children continued</a:t>
            </a:r>
          </a:p>
        </p:txBody>
      </p:sp>
      <p:sp>
        <p:nvSpPr>
          <p:cNvPr id="3" name="Content Placeholder 2">
            <a:extLst>
              <a:ext uri="{FF2B5EF4-FFF2-40B4-BE49-F238E27FC236}">
                <a16:creationId xmlns:a16="http://schemas.microsoft.com/office/drawing/2014/main" id="{AEA507DB-03D3-4304-9A56-8204151DA323}"/>
              </a:ext>
            </a:extLst>
          </p:cNvPr>
          <p:cNvSpPr>
            <a:spLocks noGrp="1"/>
          </p:cNvSpPr>
          <p:nvPr>
            <p:ph idx="1"/>
          </p:nvPr>
        </p:nvSpPr>
        <p:spPr/>
        <p:txBody>
          <a:bodyPr>
            <a:normAutofit fontScale="85000" lnSpcReduction="20000"/>
          </a:bodyPr>
          <a:lstStyle/>
          <a:p>
            <a:r>
              <a:rPr lang="en-US" dirty="0"/>
              <a:t>Case Management</a:t>
            </a:r>
          </a:p>
          <a:p>
            <a:pPr lvl="1"/>
            <a:r>
              <a:rPr lang="en-US" dirty="0"/>
              <a:t>Must be adequately trained</a:t>
            </a:r>
          </a:p>
          <a:p>
            <a:pPr lvl="1"/>
            <a:r>
              <a:rPr lang="en-US" dirty="0"/>
              <a:t>Individual support</a:t>
            </a:r>
          </a:p>
          <a:p>
            <a:pPr lvl="1"/>
            <a:r>
              <a:rPr lang="en-US" dirty="0"/>
              <a:t>Response based</a:t>
            </a:r>
          </a:p>
          <a:p>
            <a:r>
              <a:rPr lang="en-US" dirty="0"/>
              <a:t>Alternative care</a:t>
            </a:r>
          </a:p>
          <a:p>
            <a:pPr lvl="1"/>
            <a:r>
              <a:rPr lang="en-US" dirty="0"/>
              <a:t>Where children separated from caregivers</a:t>
            </a:r>
          </a:p>
          <a:p>
            <a:pPr lvl="1"/>
            <a:r>
              <a:rPr lang="en-US" b="1" dirty="0"/>
              <a:t>Prevention</a:t>
            </a:r>
            <a:r>
              <a:rPr lang="en-US" dirty="0"/>
              <a:t> of </a:t>
            </a:r>
            <a:r>
              <a:rPr lang="en-US" b="1" dirty="0"/>
              <a:t>separation</a:t>
            </a:r>
            <a:r>
              <a:rPr lang="en-US" dirty="0"/>
              <a:t> is one of the key messages in emergency</a:t>
            </a:r>
          </a:p>
          <a:p>
            <a:pPr lvl="1"/>
            <a:r>
              <a:rPr lang="en-US" dirty="0"/>
              <a:t>Can be emergency care, community care, supported CHH</a:t>
            </a:r>
          </a:p>
          <a:p>
            <a:r>
              <a:rPr lang="en-US" dirty="0"/>
              <a:t>Family Tracing and Reunification </a:t>
            </a:r>
            <a:r>
              <a:rPr lang="en-US"/>
              <a:t>- rapid</a:t>
            </a:r>
            <a:endParaRPr lang="en-US" dirty="0"/>
          </a:p>
          <a:p>
            <a:r>
              <a:rPr lang="en-US" dirty="0"/>
              <a:t>Mainstreaming</a:t>
            </a:r>
          </a:p>
          <a:p>
            <a:pPr lvl="1"/>
            <a:r>
              <a:rPr lang="en-US" dirty="0"/>
              <a:t>Work with other humanitarian actors to make sure they consider all the risks for children and address/mitigate them in their programs</a:t>
            </a:r>
          </a:p>
          <a:p>
            <a:pPr lvl="1"/>
            <a:r>
              <a:rPr lang="en-US" dirty="0"/>
              <a:t>Make sure other humanitarian actors have a phone number to call if they come across a possible CP risk</a:t>
            </a:r>
          </a:p>
        </p:txBody>
      </p:sp>
    </p:spTree>
    <p:extLst>
      <p:ext uri="{BB962C8B-B14F-4D97-AF65-F5344CB8AC3E}">
        <p14:creationId xmlns:p14="http://schemas.microsoft.com/office/powerpoint/2010/main" val="3566711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A8135-4E8E-4B2D-83B5-4AA176542D04}"/>
              </a:ext>
            </a:extLst>
          </p:cNvPr>
          <p:cNvSpPr>
            <a:spLocks noGrp="1"/>
          </p:cNvSpPr>
          <p:nvPr>
            <p:ph type="title"/>
          </p:nvPr>
        </p:nvSpPr>
        <p:spPr/>
        <p:txBody>
          <a:bodyPr/>
          <a:lstStyle/>
          <a:p>
            <a:r>
              <a:rPr lang="en-US" dirty="0"/>
              <a:t>Case study 2</a:t>
            </a:r>
          </a:p>
        </p:txBody>
      </p:sp>
      <p:sp>
        <p:nvSpPr>
          <p:cNvPr id="3" name="Content Placeholder 2">
            <a:extLst>
              <a:ext uri="{FF2B5EF4-FFF2-40B4-BE49-F238E27FC236}">
                <a16:creationId xmlns:a16="http://schemas.microsoft.com/office/drawing/2014/main" id="{BA705733-AC85-45CC-B5B4-81E43A364BE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45437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793EE-9B82-42D9-9BDD-FF8F6806887C}"/>
              </a:ext>
            </a:extLst>
          </p:cNvPr>
          <p:cNvSpPr>
            <a:spLocks noGrp="1"/>
          </p:cNvSpPr>
          <p:nvPr>
            <p:ph type="title"/>
          </p:nvPr>
        </p:nvSpPr>
        <p:spPr/>
        <p:txBody>
          <a:bodyPr/>
          <a:lstStyle/>
          <a:p>
            <a:r>
              <a:rPr lang="en-US" sz="4400" b="1" dirty="0">
                <a:solidFill>
                  <a:srgbClr val="876F8C"/>
                </a:solidFill>
                <a:ea typeface="Times New Roman" panose="02020603050405020304" pitchFamily="18" charset="0"/>
              </a:rPr>
              <a:t> Agenda</a:t>
            </a:r>
            <a:endParaRPr lang="en-US" dirty="0"/>
          </a:p>
        </p:txBody>
      </p:sp>
      <p:sp>
        <p:nvSpPr>
          <p:cNvPr id="3" name="Content Placeholder 2">
            <a:extLst>
              <a:ext uri="{FF2B5EF4-FFF2-40B4-BE49-F238E27FC236}">
                <a16:creationId xmlns:a16="http://schemas.microsoft.com/office/drawing/2014/main" id="{1B2BD271-A319-048E-67CD-057FF8718C4F}"/>
              </a:ext>
            </a:extLst>
          </p:cNvPr>
          <p:cNvSpPr>
            <a:spLocks noGrp="1"/>
          </p:cNvSpPr>
          <p:nvPr>
            <p:ph idx="1"/>
          </p:nvPr>
        </p:nvSpPr>
        <p:spPr>
          <a:solidFill>
            <a:schemeClr val="bg1"/>
          </a:solidFill>
          <a:ln w="9525" cap="flat" cmpd="sng" algn="ctr">
            <a:solidFill>
              <a:srgbClr val="876F8C"/>
            </a:solidFill>
            <a:prstDash val="solid"/>
            <a:round/>
            <a:headEnd type="none" w="med" len="med"/>
            <a:tailEnd type="none" w="med" len="med"/>
          </a:ln>
          <a:effectLst>
            <a:softEdge rad="317500"/>
          </a:effectLst>
        </p:spPr>
        <p:style>
          <a:lnRef idx="0">
            <a:scrgbClr r="0" g="0" b="0"/>
          </a:lnRef>
          <a:fillRef idx="0">
            <a:scrgbClr r="0" g="0" b="0"/>
          </a:fillRef>
          <a:effectRef idx="0">
            <a:scrgbClr r="0" g="0" b="0"/>
          </a:effectRef>
          <a:fontRef idx="minor">
            <a:schemeClr val="accent2"/>
          </a:fontRef>
        </p:style>
        <p:txBody>
          <a:bodyPr>
            <a:noAutofit/>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Opening and introductions (20 minutes)</a:t>
            </a:r>
          </a:p>
          <a:p>
            <a:pPr marL="342900" marR="0" lvl="0" indent="-342900">
              <a:lnSpc>
                <a:spcPct val="107000"/>
              </a:lnSpc>
              <a:spcBef>
                <a:spcPts val="0"/>
              </a:spcBef>
              <a:spcAft>
                <a:spcPts val="0"/>
              </a:spcAft>
              <a:buFont typeface="+mj-lt"/>
              <a:buAutoNum type="arabicPeriod"/>
            </a:pPr>
            <a:r>
              <a:rPr lang="en-US" sz="1800" dirty="0">
                <a:latin typeface="Calibri" panose="020F0502020204030204" pitchFamily="34" charset="0"/>
                <a:ea typeface="Calibri" panose="020F0502020204030204" pitchFamily="34" charset="0"/>
                <a:cs typeface="Times New Roman" panose="02020603050405020304" pitchFamily="18" charset="0"/>
              </a:rPr>
              <a:t>What is Child Protection in Emergencies (15 minutes)</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Child Protection Risks in an Emergency (20 minutes)</a:t>
            </a:r>
          </a:p>
          <a:p>
            <a:pPr marL="342900" marR="0" lvl="0" indent="-342900">
              <a:lnSpc>
                <a:spcPct val="107000"/>
              </a:lnSpc>
              <a:spcBef>
                <a:spcPts val="0"/>
              </a:spcBef>
              <a:spcAft>
                <a:spcPts val="0"/>
              </a:spcAft>
              <a:buFont typeface="+mj-lt"/>
              <a:buAutoNum type="arabicPeriod"/>
            </a:pPr>
            <a:r>
              <a:rPr lang="en-US" sz="1800" dirty="0">
                <a:latin typeface="Calibri" panose="020F0502020204030204" pitchFamily="34" charset="0"/>
                <a:ea typeface="Calibri" panose="020F0502020204030204" pitchFamily="34" charset="0"/>
                <a:cs typeface="Times New Roman" panose="02020603050405020304" pitchFamily="18" charset="0"/>
              </a:rPr>
              <a:t>Prevention and Response to </a:t>
            </a:r>
            <a:r>
              <a:rPr lang="en-US" sz="1800" dirty="0" err="1">
                <a:latin typeface="Calibri" panose="020F0502020204030204" pitchFamily="34" charset="0"/>
                <a:ea typeface="Calibri" panose="020F0502020204030204" pitchFamily="34" charset="0"/>
                <a:cs typeface="Times New Roman" panose="02020603050405020304" pitchFamily="18" charset="0"/>
              </a:rPr>
              <a:t>CPiE</a:t>
            </a:r>
            <a:r>
              <a:rPr lang="en-US" sz="1800" dirty="0">
                <a:latin typeface="Calibri" panose="020F0502020204030204" pitchFamily="34" charset="0"/>
                <a:ea typeface="Calibri" panose="020F0502020204030204" pitchFamily="34" charset="0"/>
                <a:cs typeface="Times New Roman" panose="02020603050405020304" pitchFamily="18" charset="0"/>
              </a:rPr>
              <a:t> (30 minutes)</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Q&amp;A (10 minutes)</a:t>
            </a:r>
          </a:p>
          <a:p>
            <a:pPr marL="342900" marR="0" lvl="0" indent="-342900">
              <a:lnSpc>
                <a:spcPct val="107000"/>
              </a:lnSpc>
              <a:spcBef>
                <a:spcPts val="0"/>
              </a:spcBef>
              <a:spcAft>
                <a:spcPts val="0"/>
              </a:spcAft>
              <a:buFont typeface="+mj-lt"/>
              <a:buAutoNum type="arabicPeriod"/>
            </a:pPr>
            <a:r>
              <a:rPr lang="en-US" sz="1800" dirty="0">
                <a:latin typeface="Calibri" panose="020F0502020204030204" pitchFamily="34" charset="0"/>
                <a:ea typeface="Calibri" panose="020F0502020204030204" pitchFamily="34" charset="0"/>
                <a:cs typeface="Times New Roman" panose="02020603050405020304" pitchFamily="18" charset="0"/>
              </a:rPr>
              <a:t>Action planning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latin typeface="Calibri" panose="020F0502020204030204" pitchFamily="34" charset="0"/>
                <a:ea typeface="Calibri" panose="020F0502020204030204" pitchFamily="34" charset="0"/>
                <a:cs typeface="Times New Roman" panose="02020603050405020304" pitchFamily="18" charset="0"/>
              </a:rPr>
              <a:t>Close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4000" b="1" dirty="0">
              <a:solidFill>
                <a:srgbClr val="96BC4D"/>
              </a:solidFill>
            </a:endParaRPr>
          </a:p>
        </p:txBody>
      </p:sp>
    </p:spTree>
    <p:extLst>
      <p:ext uri="{BB962C8B-B14F-4D97-AF65-F5344CB8AC3E}">
        <p14:creationId xmlns:p14="http://schemas.microsoft.com/office/powerpoint/2010/main" val="1664647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838200" y="400692"/>
            <a:ext cx="10515600" cy="5776271"/>
          </a:xfrm>
        </p:spPr>
        <p:txBody>
          <a:bodyPr>
            <a:normAutofit/>
          </a:bodyPr>
          <a:lstStyle/>
          <a:p>
            <a:pPr marL="0" indent="0" algn="ctr" eaLnBrk="1" hangingPunct="1">
              <a:buNone/>
            </a:pPr>
            <a:r>
              <a:rPr lang="en-US" sz="9600" dirty="0"/>
              <a:t>Q&amp;A</a:t>
            </a:r>
          </a:p>
        </p:txBody>
      </p:sp>
      <p:pic>
        <p:nvPicPr>
          <p:cNvPr id="243715" name="Picture 3" descr="Light-Bul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7768" y="2276873"/>
            <a:ext cx="3167558" cy="352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662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43715"/>
                                        </p:tgtEl>
                                      </p:cBhvr>
                                    </p:animEffect>
                                    <p:animScale>
                                      <p:cBhvr>
                                        <p:cTn id="7" dur="250" autoRev="1" fill="hold"/>
                                        <p:tgtEl>
                                          <p:spTgt spid="2437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C0DA2-4C7E-498D-9326-67B39C3BE0D9}"/>
              </a:ext>
            </a:extLst>
          </p:cNvPr>
          <p:cNvSpPr>
            <a:spLocks noGrp="1"/>
          </p:cNvSpPr>
          <p:nvPr>
            <p:ph type="title"/>
          </p:nvPr>
        </p:nvSpPr>
        <p:spPr/>
        <p:txBody>
          <a:bodyPr/>
          <a:lstStyle/>
          <a:p>
            <a:r>
              <a:rPr lang="en-US" b="1" dirty="0">
                <a:solidFill>
                  <a:srgbClr val="0070C0"/>
                </a:solidFill>
              </a:rPr>
              <a:t>Action Planning</a:t>
            </a:r>
          </a:p>
        </p:txBody>
      </p:sp>
      <p:sp>
        <p:nvSpPr>
          <p:cNvPr id="3" name="Content Placeholder 2">
            <a:extLst>
              <a:ext uri="{FF2B5EF4-FFF2-40B4-BE49-F238E27FC236}">
                <a16:creationId xmlns:a16="http://schemas.microsoft.com/office/drawing/2014/main" id="{5E0F3FC0-6D45-495D-BB10-40E0C3F05694}"/>
              </a:ext>
            </a:extLst>
          </p:cNvPr>
          <p:cNvSpPr>
            <a:spLocks noGrp="1"/>
          </p:cNvSpPr>
          <p:nvPr>
            <p:ph idx="1"/>
          </p:nvPr>
        </p:nvSpPr>
        <p:spPr/>
        <p:txBody>
          <a:bodyPr/>
          <a:lstStyle/>
          <a:p>
            <a:pPr marL="514350" indent="-514350">
              <a:buAutoNum type="arabicPeriod"/>
            </a:pPr>
            <a:r>
              <a:rPr lang="en-US" dirty="0"/>
              <a:t>Identify the risks</a:t>
            </a:r>
          </a:p>
          <a:p>
            <a:pPr marL="514350" indent="-514350">
              <a:buAutoNum type="arabicPeriod"/>
            </a:pPr>
            <a:r>
              <a:rPr lang="en-US" dirty="0"/>
              <a:t>Identify how to prevent risks</a:t>
            </a:r>
          </a:p>
          <a:p>
            <a:pPr marL="514350" indent="-514350">
              <a:buAutoNum type="arabicPeriod"/>
            </a:pPr>
            <a:r>
              <a:rPr lang="en-US" dirty="0"/>
              <a:t>Identify how to respond to CP cases</a:t>
            </a:r>
          </a:p>
          <a:p>
            <a:pPr marL="0" indent="0">
              <a:buNone/>
            </a:pPr>
            <a:r>
              <a:rPr lang="en-US" dirty="0"/>
              <a:t>Lay these out in a table, make sure to mention </a:t>
            </a:r>
            <a:r>
              <a:rPr lang="en-US" b="1" dirty="0"/>
              <a:t>WHO </a:t>
            </a:r>
            <a:r>
              <a:rPr lang="en-US" dirty="0"/>
              <a:t> is responsible and </a:t>
            </a:r>
            <a:r>
              <a:rPr lang="en-US" b="1" dirty="0"/>
              <a:t> timeframes</a:t>
            </a:r>
            <a:r>
              <a:rPr lang="en-US" dirty="0"/>
              <a:t> for the actions!</a:t>
            </a:r>
          </a:p>
        </p:txBody>
      </p:sp>
    </p:spTree>
    <p:extLst>
      <p:ext uri="{BB962C8B-B14F-4D97-AF65-F5344CB8AC3E}">
        <p14:creationId xmlns:p14="http://schemas.microsoft.com/office/powerpoint/2010/main" val="2880286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EC038-AFFA-4F85-846A-5594C8E78F7A}"/>
              </a:ext>
            </a:extLst>
          </p:cNvPr>
          <p:cNvSpPr>
            <a:spLocks noGrp="1"/>
          </p:cNvSpPr>
          <p:nvPr>
            <p:ph type="title"/>
          </p:nvPr>
        </p:nvSpPr>
        <p:spPr/>
        <p:txBody>
          <a:bodyPr/>
          <a:lstStyle/>
          <a:p>
            <a:r>
              <a:rPr lang="en-US" dirty="0"/>
              <a:t>Where to get support</a:t>
            </a:r>
          </a:p>
        </p:txBody>
      </p:sp>
      <p:sp>
        <p:nvSpPr>
          <p:cNvPr id="3" name="Content Placeholder 2">
            <a:extLst>
              <a:ext uri="{FF2B5EF4-FFF2-40B4-BE49-F238E27FC236}">
                <a16:creationId xmlns:a16="http://schemas.microsoft.com/office/drawing/2014/main" id="{9B69381C-D49A-44D2-B12A-C51930273F96}"/>
              </a:ext>
            </a:extLst>
          </p:cNvPr>
          <p:cNvSpPr>
            <a:spLocks noGrp="1"/>
          </p:cNvSpPr>
          <p:nvPr>
            <p:ph idx="1"/>
          </p:nvPr>
        </p:nvSpPr>
        <p:spPr/>
        <p:txBody>
          <a:bodyPr/>
          <a:lstStyle/>
          <a:p>
            <a:r>
              <a:rPr lang="en-US" dirty="0"/>
              <a:t>Child Protection Minimum Standards in Humanitarian Settings 2019 (book)</a:t>
            </a:r>
          </a:p>
          <a:p>
            <a:r>
              <a:rPr lang="en-US" dirty="0">
                <a:hlinkClick r:id="rId2"/>
              </a:rPr>
              <a:t>https://alliancecpha.org/en</a:t>
            </a:r>
            <a:endParaRPr lang="en-US" dirty="0"/>
          </a:p>
          <a:p>
            <a:r>
              <a:rPr lang="en-US" dirty="0">
                <a:hlinkClick r:id="rId3"/>
              </a:rPr>
              <a:t>https://www.cpaor.net/</a:t>
            </a:r>
            <a:endParaRPr lang="en-US" dirty="0"/>
          </a:p>
          <a:p>
            <a:r>
              <a:rPr lang="en-US" dirty="0"/>
              <a:t>Call UNICEF </a:t>
            </a:r>
            <a:r>
              <a:rPr lang="en-US" dirty="0">
                <a:sym typeface="Wingdings" panose="05000000000000000000" pitchFamily="2" charset="2"/>
              </a:rPr>
              <a:t></a:t>
            </a:r>
          </a:p>
          <a:p>
            <a:r>
              <a:rPr lang="en-US" dirty="0">
                <a:sym typeface="Wingdings" panose="05000000000000000000" pitchFamily="2" charset="2"/>
              </a:rPr>
              <a:t>Contact your CP </a:t>
            </a:r>
            <a:r>
              <a:rPr lang="en-US" dirty="0" err="1">
                <a:sym typeface="Wingdings" panose="05000000000000000000" pitchFamily="2" charset="2"/>
              </a:rPr>
              <a:t>AoR</a:t>
            </a:r>
            <a:r>
              <a:rPr lang="en-US" dirty="0">
                <a:sym typeface="Wingdings" panose="05000000000000000000" pitchFamily="2" charset="2"/>
              </a:rPr>
              <a:t> coordinator (</a:t>
            </a:r>
            <a:r>
              <a:rPr lang="en-US" dirty="0">
                <a:sym typeface="Wingdings" panose="05000000000000000000" pitchFamily="2" charset="2"/>
                <a:hlinkClick r:id="rId4"/>
              </a:rPr>
              <a:t>krhayes@unicef.org</a:t>
            </a:r>
            <a:r>
              <a:rPr lang="en-US" dirty="0">
                <a:sym typeface="Wingdings" panose="05000000000000000000" pitchFamily="2" charset="2"/>
              </a:rPr>
              <a:t>) </a:t>
            </a:r>
          </a:p>
          <a:p>
            <a:r>
              <a:rPr lang="en-US" dirty="0">
                <a:sym typeface="Wingdings" panose="05000000000000000000" pitchFamily="2" charset="2"/>
              </a:rPr>
              <a:t>Talk to communities and ask their CP mechanisms – these are the most effective and sustainable!</a:t>
            </a:r>
            <a:endParaRPr lang="en-US" dirty="0"/>
          </a:p>
        </p:txBody>
      </p:sp>
    </p:spTree>
    <p:extLst>
      <p:ext uri="{BB962C8B-B14F-4D97-AF65-F5344CB8AC3E}">
        <p14:creationId xmlns:p14="http://schemas.microsoft.com/office/powerpoint/2010/main" val="2314985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8DC0FA-C333-4C8C-9F7C-36EF1E0BC8EB}"/>
              </a:ext>
            </a:extLst>
          </p:cNvPr>
          <p:cNvSpPr>
            <a:spLocks noGrp="1"/>
          </p:cNvSpPr>
          <p:nvPr>
            <p:ph type="title"/>
          </p:nvPr>
        </p:nvSpPr>
        <p:spPr>
          <a:xfrm>
            <a:off x="643467" y="321734"/>
            <a:ext cx="10905066" cy="1135737"/>
          </a:xfrm>
        </p:spPr>
        <p:txBody>
          <a:bodyPr>
            <a:normAutofit/>
          </a:bodyPr>
          <a:lstStyle/>
          <a:p>
            <a:r>
              <a:rPr lang="en-US" sz="3600"/>
              <a:t>Let’s work together to strengthen coordination in Myanmar</a:t>
            </a:r>
          </a:p>
        </p:txBody>
      </p:sp>
      <p:sp>
        <p:nvSpPr>
          <p:cNvPr id="3" name="Content Placeholder 2">
            <a:extLst>
              <a:ext uri="{FF2B5EF4-FFF2-40B4-BE49-F238E27FC236}">
                <a16:creationId xmlns:a16="http://schemas.microsoft.com/office/drawing/2014/main" id="{8A20DF8E-162E-4A81-B57E-7C343C21B1CA}"/>
              </a:ext>
            </a:extLst>
          </p:cNvPr>
          <p:cNvSpPr>
            <a:spLocks noGrp="1"/>
          </p:cNvSpPr>
          <p:nvPr>
            <p:ph idx="1"/>
          </p:nvPr>
        </p:nvSpPr>
        <p:spPr>
          <a:xfrm>
            <a:off x="643469" y="1782981"/>
            <a:ext cx="4008384" cy="4393982"/>
          </a:xfrm>
        </p:spPr>
        <p:txBody>
          <a:bodyPr>
            <a:normAutofit/>
          </a:bodyPr>
          <a:lstStyle/>
          <a:p>
            <a:pPr marL="0" indent="0">
              <a:buNone/>
            </a:pPr>
            <a:endParaRPr lang="en-US" sz="2000"/>
          </a:p>
          <a:p>
            <a:pPr marL="0" indent="0">
              <a:buNone/>
            </a:pPr>
            <a:endParaRPr lang="en-US" sz="2000"/>
          </a:p>
          <a:p>
            <a:pPr marL="0" indent="0">
              <a:buNone/>
            </a:pPr>
            <a:r>
              <a:rPr lang="en-US" sz="2000"/>
              <a:t>“Coming together is a beginning; Keeping together is progress; Working together is success. ...”</a:t>
            </a:r>
          </a:p>
          <a:p>
            <a:pPr marL="0" indent="0">
              <a:buNone/>
            </a:pPr>
            <a:r>
              <a:rPr lang="en-US" sz="2000"/>
              <a:t>THANK YOU!</a:t>
            </a:r>
          </a:p>
          <a:p>
            <a:endParaRPr lang="en-US" sz="2000"/>
          </a:p>
        </p:txBody>
      </p:sp>
      <p:grpSp>
        <p:nvGrpSpPr>
          <p:cNvPr id="19" name="Group 18">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0" name="Rectangle 19">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picture containing clipart&#10;&#10;Description automatically generated">
            <a:extLst>
              <a:ext uri="{FF2B5EF4-FFF2-40B4-BE49-F238E27FC236}">
                <a16:creationId xmlns:a16="http://schemas.microsoft.com/office/drawing/2014/main" id="{6226A1FE-A351-44D7-B6CB-26E16EFCC264}"/>
              </a:ext>
            </a:extLst>
          </p:cNvPr>
          <p:cNvPicPr>
            <a:picLocks noChangeAspect="1"/>
          </p:cNvPicPr>
          <p:nvPr/>
        </p:nvPicPr>
        <p:blipFill rotWithShape="1">
          <a:blip r:embed="rId2">
            <a:extLst>
              <a:ext uri="{28A0092B-C50C-407E-A947-70E740481C1C}">
                <a14:useLocalDpi xmlns:a14="http://schemas.microsoft.com/office/drawing/2010/main" val="0"/>
              </a:ext>
            </a:extLst>
          </a:blip>
          <a:srcRect l="14628" r="13311"/>
          <a:stretch/>
        </p:blipFill>
        <p:spPr>
          <a:xfrm>
            <a:off x="7403806" y="1782982"/>
            <a:ext cx="2036236" cy="2116558"/>
          </a:xfrm>
          <a:prstGeom prst="rect">
            <a:avLst/>
          </a:prstGeom>
        </p:spPr>
      </p:pic>
      <p:grpSp>
        <p:nvGrpSpPr>
          <p:cNvPr id="23" name="Group 2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4" name="Isosceles Triangle 2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picture containing text&#10;&#10;Description automatically generated">
            <a:extLst>
              <a:ext uri="{FF2B5EF4-FFF2-40B4-BE49-F238E27FC236}">
                <a16:creationId xmlns:a16="http://schemas.microsoft.com/office/drawing/2014/main" id="{FA53D662-CEC7-41F6-A7D5-58BF6E936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5080" y="4060406"/>
            <a:ext cx="5633692" cy="2084467"/>
          </a:xfrm>
          <a:prstGeom prst="rect">
            <a:avLst/>
          </a:prstGeom>
        </p:spPr>
      </p:pic>
    </p:spTree>
    <p:extLst>
      <p:ext uri="{BB962C8B-B14F-4D97-AF65-F5344CB8AC3E}">
        <p14:creationId xmlns:p14="http://schemas.microsoft.com/office/powerpoint/2010/main" val="1573277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E7E13F-E3E4-488B-B148-6E5CE2567AB7}"/>
              </a:ext>
            </a:extLst>
          </p:cNvPr>
          <p:cNvSpPr/>
          <p:nvPr/>
        </p:nvSpPr>
        <p:spPr>
          <a:xfrm>
            <a:off x="0" y="-36096"/>
            <a:ext cx="12191999" cy="6857999"/>
          </a:xfrm>
          <a:prstGeom prst="rect">
            <a:avLst/>
          </a:prstGeom>
          <a:solidFill>
            <a:srgbClr val="876F8C"/>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p>
        </p:txBody>
      </p:sp>
      <p:pic>
        <p:nvPicPr>
          <p:cNvPr id="13" name="Picture Placeholder 6">
            <a:extLst>
              <a:ext uri="{FF2B5EF4-FFF2-40B4-BE49-F238E27FC236}">
                <a16:creationId xmlns:a16="http://schemas.microsoft.com/office/drawing/2014/main" id="{B0CF13E5-CC0D-E321-FF6A-E22FBCA5512E}"/>
              </a:ext>
            </a:extLst>
          </p:cNvPr>
          <p:cNvPicPr>
            <a:picLocks noGrp="1" noChangeAspect="1"/>
          </p:cNvPicPr>
          <p:nvPr>
            <p:ph type="pic" sz="quarter" idx="10"/>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330" t="14241" r="9912" b="7482"/>
          <a:stretch/>
        </p:blipFill>
        <p:spPr>
          <a:xfrm>
            <a:off x="1257299" y="0"/>
            <a:ext cx="8734927" cy="5078445"/>
          </a:xfrm>
          <a:solidFill>
            <a:schemeClr val="accent5">
              <a:lumMod val="75000"/>
            </a:schemeClr>
          </a:solidFill>
        </p:spPr>
      </p:pic>
      <p:sp>
        <p:nvSpPr>
          <p:cNvPr id="14" name="TextBox 13">
            <a:extLst>
              <a:ext uri="{FF2B5EF4-FFF2-40B4-BE49-F238E27FC236}">
                <a16:creationId xmlns:a16="http://schemas.microsoft.com/office/drawing/2014/main" id="{B7CD99C0-F58A-0945-9EE9-F3CDDAF6F94B}"/>
              </a:ext>
            </a:extLst>
          </p:cNvPr>
          <p:cNvSpPr txBox="1"/>
          <p:nvPr/>
        </p:nvSpPr>
        <p:spPr>
          <a:xfrm>
            <a:off x="1257298" y="5364278"/>
            <a:ext cx="8734927" cy="1077218"/>
          </a:xfrm>
          <a:prstGeom prst="rect">
            <a:avLst/>
          </a:prstGeom>
          <a:solidFill>
            <a:schemeClr val="bg1"/>
          </a:solidFill>
        </p:spPr>
        <p:txBody>
          <a:bodyPr wrap="square" rtlCol="0">
            <a:spAutoFit/>
          </a:bodyPr>
          <a:lstStyle/>
          <a:p>
            <a:pPr algn="ctr"/>
            <a:r>
              <a:rPr lang="en-US" sz="3200" dirty="0"/>
              <a:t>Child Protection in Emergency (</a:t>
            </a:r>
            <a:r>
              <a:rPr lang="en-US" sz="3200" dirty="0" err="1"/>
              <a:t>CPiE</a:t>
            </a:r>
            <a:r>
              <a:rPr lang="en-US" sz="3200" dirty="0"/>
              <a:t>) </a:t>
            </a:r>
            <a:br>
              <a:rPr lang="en-US" sz="3200" dirty="0"/>
            </a:br>
            <a:r>
              <a:rPr lang="en-US" sz="3200" dirty="0"/>
              <a:t>&amp; Humanitarian Action </a:t>
            </a:r>
          </a:p>
        </p:txBody>
      </p:sp>
    </p:spTree>
    <p:extLst>
      <p:ext uri="{BB962C8B-B14F-4D97-AF65-F5344CB8AC3E}">
        <p14:creationId xmlns:p14="http://schemas.microsoft.com/office/powerpoint/2010/main" val="3303090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0A9B7-4479-46E6-907A-F80172BD3E37}"/>
              </a:ext>
            </a:extLst>
          </p:cNvPr>
          <p:cNvSpPr>
            <a:spLocks noGrp="1"/>
          </p:cNvSpPr>
          <p:nvPr>
            <p:ph type="title"/>
          </p:nvPr>
        </p:nvSpPr>
        <p:spPr>
          <a:xfrm>
            <a:off x="0" y="433137"/>
            <a:ext cx="10515600" cy="782053"/>
          </a:xfrm>
        </p:spPr>
        <p:txBody>
          <a:bodyPr/>
          <a:lstStyle/>
          <a:p>
            <a:r>
              <a:rPr lang="en-US" b="1" dirty="0">
                <a:solidFill>
                  <a:schemeClr val="accent1"/>
                </a:solidFill>
                <a:latin typeface="+mn-lt"/>
              </a:rPr>
              <a:t>Learning Outcomes:</a:t>
            </a:r>
            <a:endParaRPr lang="en-BE" b="1" dirty="0">
              <a:solidFill>
                <a:schemeClr val="accent1"/>
              </a:solidFill>
              <a:latin typeface="+mn-lt"/>
            </a:endParaRPr>
          </a:p>
        </p:txBody>
      </p:sp>
      <p:sp>
        <p:nvSpPr>
          <p:cNvPr id="5" name="Content Placeholder 4">
            <a:extLst>
              <a:ext uri="{FF2B5EF4-FFF2-40B4-BE49-F238E27FC236}">
                <a16:creationId xmlns:a16="http://schemas.microsoft.com/office/drawing/2014/main" id="{BFCD3AC6-2162-1785-EC04-CE606DA4DAD5}"/>
              </a:ext>
            </a:extLst>
          </p:cNvPr>
          <p:cNvSpPr>
            <a:spLocks noGrp="1"/>
          </p:cNvSpPr>
          <p:nvPr>
            <p:ph idx="1"/>
          </p:nvPr>
        </p:nvSpPr>
        <p:spPr>
          <a:xfrm>
            <a:off x="162426" y="1597025"/>
            <a:ext cx="11867147" cy="4351338"/>
          </a:xfrm>
        </p:spPr>
        <p:txBody>
          <a:bodyPr>
            <a:normAutofit/>
          </a:bodyPr>
          <a:lstStyle/>
          <a:p>
            <a:pPr>
              <a:lnSpc>
                <a:spcPct val="150000"/>
              </a:lnSpc>
              <a:buFont typeface="Wingdings" panose="05000000000000000000" pitchFamily="2" charset="2"/>
              <a:buChar char="ü"/>
            </a:pPr>
            <a:r>
              <a:rPr lang="en-AU" altLang="en-US" sz="2800" dirty="0"/>
              <a:t>Develop a common understanding of what is CPIE</a:t>
            </a:r>
          </a:p>
          <a:p>
            <a:pPr>
              <a:lnSpc>
                <a:spcPct val="150000"/>
              </a:lnSpc>
              <a:buFont typeface="Wingdings" panose="05000000000000000000" pitchFamily="2" charset="2"/>
              <a:buChar char="ü"/>
            </a:pPr>
            <a:r>
              <a:rPr lang="en-US" sz="2800" dirty="0"/>
              <a:t>Identify serious threats to the life and wellbeing of children in emergencies</a:t>
            </a:r>
          </a:p>
          <a:p>
            <a:pPr>
              <a:lnSpc>
                <a:spcPct val="150000"/>
              </a:lnSpc>
              <a:buFont typeface="Wingdings" panose="05000000000000000000" pitchFamily="2" charset="2"/>
              <a:buChar char="ü"/>
            </a:pPr>
            <a:r>
              <a:rPr lang="en-AU" sz="2800" dirty="0"/>
              <a:t>Identify key actions to prevent or respond to child protection risks</a:t>
            </a:r>
          </a:p>
          <a:p>
            <a:endParaRPr lang="en-US" dirty="0"/>
          </a:p>
        </p:txBody>
      </p:sp>
    </p:spTree>
    <p:extLst>
      <p:ext uri="{BB962C8B-B14F-4D97-AF65-F5344CB8AC3E}">
        <p14:creationId xmlns:p14="http://schemas.microsoft.com/office/powerpoint/2010/main" val="2489574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A8921-A097-492E-8268-FA7C37872E4E}"/>
              </a:ext>
            </a:extLst>
          </p:cNvPr>
          <p:cNvSpPr>
            <a:spLocks noGrp="1"/>
          </p:cNvSpPr>
          <p:nvPr>
            <p:ph type="title"/>
          </p:nvPr>
        </p:nvSpPr>
        <p:spPr>
          <a:xfrm>
            <a:off x="638882" y="3577456"/>
            <a:ext cx="10909640" cy="1687814"/>
          </a:xfrm>
        </p:spPr>
        <p:txBody>
          <a:bodyPr vert="horz" lIns="91440" tIns="45720" rIns="91440" bIns="45720" rtlCol="0" anchor="b">
            <a:normAutofit/>
          </a:bodyPr>
          <a:lstStyle/>
          <a:p>
            <a:pPr algn="ctr"/>
            <a:r>
              <a:rPr lang="en-US" sz="6600" kern="1200">
                <a:solidFill>
                  <a:schemeClr val="tx1"/>
                </a:solidFill>
                <a:latin typeface="+mj-lt"/>
                <a:ea typeface="+mj-ea"/>
                <a:cs typeface="+mj-cs"/>
              </a:rPr>
              <a:t>What is Child Protection?</a:t>
            </a:r>
          </a:p>
        </p:txBody>
      </p:sp>
      <p:sp>
        <p:nvSpPr>
          <p:cNvPr id="3" name="Text Placeholder 2">
            <a:extLst>
              <a:ext uri="{FF2B5EF4-FFF2-40B4-BE49-F238E27FC236}">
                <a16:creationId xmlns:a16="http://schemas.microsoft.com/office/drawing/2014/main" id="{38062285-92DD-4DDB-AE72-4C12719824E5}"/>
              </a:ext>
            </a:extLst>
          </p:cNvPr>
          <p:cNvSpPr>
            <a:spLocks noGrp="1"/>
          </p:cNvSpPr>
          <p:nvPr>
            <p:ph type="body" idx="1"/>
          </p:nvPr>
        </p:nvSpPr>
        <p:spPr>
          <a:xfrm>
            <a:off x="638881" y="5660607"/>
            <a:ext cx="10909643" cy="552659"/>
          </a:xfrm>
        </p:spPr>
        <p:txBody>
          <a:bodyPr vert="horz" lIns="91440" tIns="45720" rIns="91440" bIns="45720" rtlCol="0" anchor="t">
            <a:normAutofit/>
          </a:bodyPr>
          <a:lstStyle/>
          <a:p>
            <a:pPr algn="ctr"/>
            <a:r>
              <a:rPr lang="en-US" kern="1200">
                <a:solidFill>
                  <a:schemeClr val="tx1"/>
                </a:solidFill>
                <a:latin typeface="+mn-lt"/>
                <a:ea typeface="+mn-ea"/>
                <a:cs typeface="+mn-cs"/>
              </a:rPr>
              <a:t>Introduction to the concept in humanitarian action</a:t>
            </a:r>
          </a:p>
        </p:txBody>
      </p:sp>
      <p:pic>
        <p:nvPicPr>
          <p:cNvPr id="5" name="Picture 4" descr="A picture containing text, vector graphics&#10;&#10;Description automatically generated">
            <a:extLst>
              <a:ext uri="{FF2B5EF4-FFF2-40B4-BE49-F238E27FC236}">
                <a16:creationId xmlns:a16="http://schemas.microsoft.com/office/drawing/2014/main" id="{2A0A1E33-F9D6-4940-8CA1-72AA74CDD4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606" y="591670"/>
            <a:ext cx="4066191" cy="2742004"/>
          </a:xfrm>
          <a:prstGeom prst="rect">
            <a:avLst/>
          </a:prstGeom>
        </p:spPr>
      </p:pic>
    </p:spTree>
    <p:extLst>
      <p:ext uri="{BB962C8B-B14F-4D97-AF65-F5344CB8AC3E}">
        <p14:creationId xmlns:p14="http://schemas.microsoft.com/office/powerpoint/2010/main" val="1063812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64C1A-DB91-49E1-A616-CF964703099A}"/>
              </a:ext>
            </a:extLst>
          </p:cNvPr>
          <p:cNvSpPr>
            <a:spLocks noGrp="1"/>
          </p:cNvSpPr>
          <p:nvPr>
            <p:ph type="title"/>
          </p:nvPr>
        </p:nvSpPr>
        <p:spPr>
          <a:xfrm>
            <a:off x="890338" y="640080"/>
            <a:ext cx="3734014" cy="3566160"/>
          </a:xfrm>
        </p:spPr>
        <p:txBody>
          <a:bodyPr vert="horz" lIns="91440" tIns="45720" rIns="91440" bIns="45720" rtlCol="0" anchor="b">
            <a:normAutofit fontScale="90000"/>
          </a:bodyPr>
          <a:lstStyle/>
          <a:p>
            <a:r>
              <a:rPr lang="en-US" sz="5400" dirty="0"/>
              <a:t>Brainstorm ideas – </a:t>
            </a:r>
            <a:r>
              <a:rPr lang="en-US" sz="5400" b="1" dirty="0"/>
              <a:t>5 minutes</a:t>
            </a:r>
            <a:r>
              <a:rPr lang="en-US" sz="5400" dirty="0"/>
              <a:t> plenary discussion</a:t>
            </a:r>
          </a:p>
        </p:txBody>
      </p:sp>
      <p:pic>
        <p:nvPicPr>
          <p:cNvPr id="5" name="Content Placeholder 4" descr="Icon&#10;&#10;Description automatically generated">
            <a:extLst>
              <a:ext uri="{FF2B5EF4-FFF2-40B4-BE49-F238E27FC236}">
                <a16:creationId xmlns:a16="http://schemas.microsoft.com/office/drawing/2014/main" id="{F3891696-ABDF-4845-BA8E-B446F173DC3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144" r="103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818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EF387-F3A7-42C4-9C78-7D27D187573D}"/>
              </a:ext>
            </a:extLst>
          </p:cNvPr>
          <p:cNvSpPr>
            <a:spLocks noGrp="1"/>
          </p:cNvSpPr>
          <p:nvPr>
            <p:ph type="title"/>
          </p:nvPr>
        </p:nvSpPr>
        <p:spPr>
          <a:xfrm>
            <a:off x="5214579" y="629266"/>
            <a:ext cx="6422849" cy="1676603"/>
          </a:xfrm>
        </p:spPr>
        <p:txBody>
          <a:bodyPr>
            <a:normAutofit/>
          </a:bodyPr>
          <a:lstStyle/>
          <a:p>
            <a:r>
              <a:rPr lang="en-US" dirty="0"/>
              <a:t>Child Protection definition</a:t>
            </a:r>
          </a:p>
        </p:txBody>
      </p:sp>
      <p:pic>
        <p:nvPicPr>
          <p:cNvPr id="5" name="Picture 4" descr="A picture containing text, vector graphics&#10;&#10;Description automatically generated">
            <a:extLst>
              <a:ext uri="{FF2B5EF4-FFF2-40B4-BE49-F238E27FC236}">
                <a16:creationId xmlns:a16="http://schemas.microsoft.com/office/drawing/2014/main" id="{A13DCB0A-D0C8-425B-B762-BB1D5B0D79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364" y="2379292"/>
            <a:ext cx="3113280" cy="2099415"/>
          </a:xfrm>
          <a:prstGeom prst="rect">
            <a:avLst/>
          </a:prstGeom>
          <a:effectLst/>
        </p:spPr>
      </p:pic>
      <p:graphicFrame>
        <p:nvGraphicFramePr>
          <p:cNvPr id="7" name="Content Placeholder 2">
            <a:extLst>
              <a:ext uri="{FF2B5EF4-FFF2-40B4-BE49-F238E27FC236}">
                <a16:creationId xmlns:a16="http://schemas.microsoft.com/office/drawing/2014/main" id="{8364FCCE-2A98-4F8A-BAD8-2DE3931CD5A2}"/>
              </a:ext>
            </a:extLst>
          </p:cNvPr>
          <p:cNvGraphicFramePr>
            <a:graphicFrameLocks noGrp="1"/>
          </p:cNvGraphicFramePr>
          <p:nvPr>
            <p:ph idx="1"/>
          </p:nvPr>
        </p:nvGraphicFramePr>
        <p:xfrm>
          <a:off x="5214581" y="2438400"/>
          <a:ext cx="6422848"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8258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341DA64-7F58-EC63-9AE1-7BA54A931AEC}"/>
              </a:ext>
            </a:extLst>
          </p:cNvPr>
          <p:cNvSpPr>
            <a:spLocks noGrp="1" noChangeArrowheads="1"/>
          </p:cNvSpPr>
          <p:nvPr>
            <p:ph idx="1"/>
          </p:nvPr>
        </p:nvSpPr>
        <p:spPr>
          <a:xfrm>
            <a:off x="128337" y="-1"/>
            <a:ext cx="10423358" cy="2804845"/>
          </a:xfrm>
        </p:spPr>
        <p:txBody>
          <a:bodyPr>
            <a:normAutofit lnSpcReduction="10000"/>
          </a:bodyPr>
          <a:lstStyle/>
          <a:p>
            <a:endParaRPr lang="en-AU" altLang="en-US" sz="2800" dirty="0"/>
          </a:p>
          <a:p>
            <a:pPr marL="0" indent="0">
              <a:buNone/>
            </a:pPr>
            <a:endParaRPr lang="en-AU" altLang="en-US" sz="2800" dirty="0"/>
          </a:p>
          <a:p>
            <a:pPr marL="0" indent="0">
              <a:buNone/>
            </a:pPr>
            <a:r>
              <a:rPr lang="en-AU" altLang="en-US" sz="2800" b="1" dirty="0">
                <a:solidFill>
                  <a:srgbClr val="96BC4D"/>
                </a:solidFill>
              </a:rPr>
              <a:t>CPIE</a:t>
            </a:r>
            <a:r>
              <a:rPr lang="en-AU" altLang="en-US" sz="2800" dirty="0"/>
              <a:t> is the </a:t>
            </a:r>
            <a:r>
              <a:rPr lang="en-AU" altLang="en-US" sz="2800" b="1" dirty="0"/>
              <a:t>prevention</a:t>
            </a:r>
            <a:r>
              <a:rPr lang="en-AU" altLang="en-US" sz="2800" dirty="0"/>
              <a:t> of and </a:t>
            </a:r>
            <a:r>
              <a:rPr lang="en-AU" altLang="en-US" sz="2800" b="1" dirty="0"/>
              <a:t>response </a:t>
            </a:r>
            <a:r>
              <a:rPr lang="en-AU" altLang="en-US" sz="2800" dirty="0"/>
              <a:t>to </a:t>
            </a:r>
            <a:r>
              <a:rPr lang="en-AU" altLang="en-US" sz="2800" u="sng" dirty="0"/>
              <a:t>abuse</a:t>
            </a:r>
            <a:r>
              <a:rPr lang="en-AU" altLang="en-US" sz="2800" dirty="0"/>
              <a:t>, </a:t>
            </a:r>
            <a:r>
              <a:rPr lang="en-AU" altLang="en-US" sz="2800" u="sng" dirty="0"/>
              <a:t>neglect</a:t>
            </a:r>
            <a:r>
              <a:rPr lang="en-AU" altLang="en-US" sz="2800" dirty="0"/>
              <a:t>, </a:t>
            </a:r>
            <a:r>
              <a:rPr lang="en-AU" altLang="en-US" sz="2800" u="sng" dirty="0"/>
              <a:t>exploitation</a:t>
            </a:r>
            <a:r>
              <a:rPr lang="en-AU" altLang="en-US" sz="2800" dirty="0"/>
              <a:t> and </a:t>
            </a:r>
            <a:r>
              <a:rPr lang="en-AU" altLang="en-US" sz="2800" u="sng" dirty="0"/>
              <a:t>violence against children </a:t>
            </a:r>
            <a:r>
              <a:rPr lang="en-AU" altLang="en-US" sz="2800" dirty="0"/>
              <a:t>in emergencies.</a:t>
            </a:r>
          </a:p>
          <a:p>
            <a:pPr marL="0" indent="0" algn="ctr">
              <a:buNone/>
            </a:pPr>
            <a:r>
              <a:rPr lang="en-AU" altLang="en-US" sz="3600" b="1" dirty="0">
                <a:solidFill>
                  <a:schemeClr val="accent6">
                    <a:lumMod val="75000"/>
                  </a:schemeClr>
                </a:solidFill>
              </a:rPr>
              <a:t>EVAN</a:t>
            </a:r>
          </a:p>
          <a:p>
            <a:pPr marL="0" indent="0" algn="ctr">
              <a:buNone/>
            </a:pPr>
            <a:r>
              <a:rPr lang="en-AU" altLang="en-US" b="1" dirty="0">
                <a:solidFill>
                  <a:schemeClr val="accent6">
                    <a:lumMod val="75000"/>
                  </a:schemeClr>
                </a:solidFill>
              </a:rPr>
              <a:t>Exploitation, violence, abuse and neglect</a:t>
            </a:r>
          </a:p>
          <a:p>
            <a:pPr marL="0" indent="0">
              <a:buNone/>
            </a:pPr>
            <a:endParaRPr lang="en-CA" altLang="en-US" sz="2800" dirty="0"/>
          </a:p>
          <a:p>
            <a:endParaRPr lang="en-US" altLang="en-US" dirty="0"/>
          </a:p>
          <a:p>
            <a:endParaRPr lang="en-US" altLang="en-US" dirty="0"/>
          </a:p>
        </p:txBody>
      </p:sp>
      <p:sp>
        <p:nvSpPr>
          <p:cNvPr id="7" name="Content Placeholder 2">
            <a:extLst>
              <a:ext uri="{FF2B5EF4-FFF2-40B4-BE49-F238E27FC236}">
                <a16:creationId xmlns:a16="http://schemas.microsoft.com/office/drawing/2014/main" id="{242BD99D-ECE2-BAEA-2731-80A3AAED8D37}"/>
              </a:ext>
            </a:extLst>
          </p:cNvPr>
          <p:cNvSpPr txBox="1">
            <a:spLocks noChangeArrowheads="1"/>
          </p:cNvSpPr>
          <p:nvPr/>
        </p:nvSpPr>
        <p:spPr>
          <a:xfrm>
            <a:off x="64168" y="3064537"/>
            <a:ext cx="12063663" cy="343384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dirty="0">
                <a:cs typeface="Arial" panose="020B0604020202020204" pitchFamily="34" charset="0"/>
              </a:rPr>
              <a:t>“</a:t>
            </a:r>
            <a:r>
              <a:rPr lang="en-US" altLang="ja-JP" dirty="0">
                <a:cs typeface="Arial" panose="020B0604020202020204" pitchFamily="34" charset="0"/>
              </a:rPr>
              <a:t>An emergency response is triggered by a sudden </a:t>
            </a:r>
            <a:r>
              <a:rPr lang="en-US" altLang="ja-JP" b="1" dirty="0">
                <a:cs typeface="Arial" panose="020B0604020202020204" pitchFamily="34" charset="0"/>
              </a:rPr>
              <a:t>natural or manmade </a:t>
            </a:r>
            <a:r>
              <a:rPr lang="en-US" altLang="ja-JP" dirty="0">
                <a:cs typeface="Arial" panose="020B0604020202020204" pitchFamily="34" charset="0"/>
              </a:rPr>
              <a:t>disasters or by contextual analysis that demonstrates a substantial decline in children</a:t>
            </a:r>
            <a:r>
              <a:rPr lang="ja-JP" altLang="en-US" dirty="0">
                <a:cs typeface="Arial" panose="020B0604020202020204" pitchFamily="34" charset="0"/>
              </a:rPr>
              <a:t>’</a:t>
            </a:r>
            <a:r>
              <a:rPr lang="en-US" altLang="ja-JP" dirty="0">
                <a:cs typeface="Arial" panose="020B0604020202020204" pitchFamily="34" charset="0"/>
              </a:rPr>
              <a:t>s wellbeing that calls for extraordinary action</a:t>
            </a:r>
            <a:r>
              <a:rPr lang="ja-JP" altLang="en-US" dirty="0">
                <a:cs typeface="Arial" panose="020B0604020202020204" pitchFamily="34" charset="0"/>
              </a:rPr>
              <a:t>”</a:t>
            </a:r>
            <a:endParaRPr lang="en-US" altLang="ja-JP" dirty="0">
              <a:cs typeface="Arial" panose="020B0604020202020204" pitchFamily="34" charset="0"/>
            </a:endParaRPr>
          </a:p>
          <a:p>
            <a:endParaRPr lang="en-US" altLang="en-US" dirty="0">
              <a:cs typeface="Arial" panose="020B0604020202020204" pitchFamily="34" charset="0"/>
            </a:endParaRPr>
          </a:p>
          <a:p>
            <a:r>
              <a:rPr lang="en-US" altLang="en-US" dirty="0">
                <a:cs typeface="Arial" panose="020B0604020202020204" pitchFamily="34" charset="0"/>
              </a:rPr>
              <a:t>Conflict and / or natural disaster</a:t>
            </a:r>
          </a:p>
          <a:p>
            <a:endParaRPr lang="en-US" altLang="en-US" dirty="0">
              <a:cs typeface="Arial" panose="020B0604020202020204" pitchFamily="34" charset="0"/>
            </a:endParaRPr>
          </a:p>
          <a:p>
            <a:r>
              <a:rPr lang="en-US" altLang="en-US" dirty="0">
                <a:cs typeface="Arial" panose="020B0604020202020204" pitchFamily="34" charset="0"/>
              </a:rPr>
              <a:t>Rapid onset or slow onset or chronic</a:t>
            </a:r>
          </a:p>
          <a:p>
            <a:endParaRPr lang="en-US" altLang="en-US" dirty="0">
              <a:cs typeface="Arial" panose="020B0604020202020204" pitchFamily="34" charset="0"/>
            </a:endParaRPr>
          </a:p>
          <a:p>
            <a:r>
              <a:rPr lang="en-US" altLang="en-US" i="1" dirty="0" err="1">
                <a:cs typeface="Arial" panose="020B0604020202020204" pitchFamily="34" charset="0"/>
              </a:rPr>
              <a:t>CPiE</a:t>
            </a:r>
            <a:r>
              <a:rPr lang="en-US" altLang="en-US" i="1" dirty="0">
                <a:cs typeface="Arial" panose="020B0604020202020204" pitchFamily="34" charset="0"/>
              </a:rPr>
              <a:t> does not cover ALL the rights of the child but does originate in the CRC</a:t>
            </a:r>
          </a:p>
          <a:p>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422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341DA64-7F58-EC63-9AE1-7BA54A931AEC}"/>
              </a:ext>
            </a:extLst>
          </p:cNvPr>
          <p:cNvSpPr>
            <a:spLocks noGrp="1" noChangeArrowheads="1"/>
          </p:cNvSpPr>
          <p:nvPr>
            <p:ph idx="1"/>
          </p:nvPr>
        </p:nvSpPr>
        <p:spPr>
          <a:xfrm>
            <a:off x="128337" y="0"/>
            <a:ext cx="10423358" cy="974558"/>
          </a:xfrm>
        </p:spPr>
        <p:txBody>
          <a:bodyPr>
            <a:normAutofit fontScale="55000" lnSpcReduction="20000"/>
          </a:bodyPr>
          <a:lstStyle/>
          <a:p>
            <a:endParaRPr lang="en-AU" altLang="en-US" sz="2800" dirty="0"/>
          </a:p>
          <a:p>
            <a:pPr marL="0" indent="0">
              <a:buNone/>
            </a:pPr>
            <a:endParaRPr lang="en-AU" altLang="en-US" sz="2800" dirty="0"/>
          </a:p>
          <a:p>
            <a:pPr marL="0" indent="0">
              <a:buNone/>
            </a:pPr>
            <a:r>
              <a:rPr lang="en-AU" altLang="en-US" sz="5100" b="1" dirty="0">
                <a:solidFill>
                  <a:srgbClr val="FF0000"/>
                </a:solidFill>
              </a:rPr>
              <a:t>Emergencies…</a:t>
            </a:r>
            <a:endParaRPr lang="en-US" altLang="en-US" sz="5100" dirty="0">
              <a:solidFill>
                <a:srgbClr val="FF0000"/>
              </a:solidFill>
            </a:endParaRPr>
          </a:p>
          <a:p>
            <a:endParaRPr lang="en-US" altLang="en-US" dirty="0"/>
          </a:p>
        </p:txBody>
      </p:sp>
      <p:sp>
        <p:nvSpPr>
          <p:cNvPr id="2" name="AutoShape 3">
            <a:extLst>
              <a:ext uri="{FF2B5EF4-FFF2-40B4-BE49-F238E27FC236}">
                <a16:creationId xmlns:a16="http://schemas.microsoft.com/office/drawing/2014/main" id="{8DB3ED74-5328-10BF-E674-4F9CF237DF18}"/>
              </a:ext>
            </a:extLst>
          </p:cNvPr>
          <p:cNvSpPr>
            <a:spLocks noChangeAspect="1" noChangeArrowheads="1"/>
          </p:cNvSpPr>
          <p:nvPr/>
        </p:nvSpPr>
        <p:spPr bwMode="auto">
          <a:xfrm>
            <a:off x="2172285" y="1543050"/>
            <a:ext cx="7472362" cy="3771900"/>
          </a:xfrm>
          <a:prstGeom prst="triangle">
            <a:avLst>
              <a:gd name="adj" fmla="val 50000"/>
            </a:avLst>
          </a:prstGeom>
          <a:solidFill>
            <a:schemeClr val="bg1"/>
          </a:solidFill>
          <a:ln w="57150">
            <a:solidFill>
              <a:srgbClr val="FF0000"/>
            </a:solidFill>
            <a:miter lim="800000"/>
            <a:headEnd/>
            <a:tailEnd/>
          </a:ln>
        </p:spPr>
        <p:txBody>
          <a:bodyPr/>
          <a:lstStyle>
            <a:lvl1pPr>
              <a:spcBef>
                <a:spcPct val="20000"/>
              </a:spcBef>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pPr>
            <a:r>
              <a:rPr lang="en-CA" altLang="en-US" b="1" dirty="0">
                <a:solidFill>
                  <a:srgbClr val="FF0000"/>
                </a:solidFill>
                <a:latin typeface="Arial" panose="020B0604020202020204" pitchFamily="34" charset="0"/>
              </a:rPr>
              <a:t>Child Protection in Emergencies</a:t>
            </a:r>
          </a:p>
        </p:txBody>
      </p:sp>
      <p:sp>
        <p:nvSpPr>
          <p:cNvPr id="3" name="Oval 4">
            <a:extLst>
              <a:ext uri="{FF2B5EF4-FFF2-40B4-BE49-F238E27FC236}">
                <a16:creationId xmlns:a16="http://schemas.microsoft.com/office/drawing/2014/main" id="{DB6A8514-7593-A98E-8273-2275D0E665DA}"/>
              </a:ext>
            </a:extLst>
          </p:cNvPr>
          <p:cNvSpPr>
            <a:spLocks noChangeArrowheads="1"/>
          </p:cNvSpPr>
          <p:nvPr/>
        </p:nvSpPr>
        <p:spPr bwMode="auto">
          <a:xfrm rot="18870960">
            <a:off x="1199065" y="2962525"/>
            <a:ext cx="4884738" cy="519113"/>
          </a:xfrm>
          <a:prstGeom prst="ellipse">
            <a:avLst/>
          </a:prstGeom>
          <a:solidFill>
            <a:srgbClr val="FFE36D"/>
          </a:solidFill>
          <a:ln w="9525">
            <a:solidFill>
              <a:srgbClr val="FFFF00"/>
            </a:solidFill>
            <a:round/>
            <a:headEnd/>
            <a:tailEnd/>
          </a:ln>
        </p:spPr>
        <p:txBody>
          <a:bodyPr>
            <a:spAutoFit/>
          </a:bodyPr>
          <a:lstStyle>
            <a:lvl1pPr>
              <a:spcBef>
                <a:spcPct val="20000"/>
              </a:spcBef>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r>
              <a:rPr lang="en-CA" altLang="en-US" sz="1800" b="1" dirty="0">
                <a:latin typeface="Arial" panose="020B0604020202020204" pitchFamily="34" charset="0"/>
              </a:rPr>
              <a:t>Present new risks &amp; threats</a:t>
            </a:r>
          </a:p>
        </p:txBody>
      </p:sp>
      <p:sp>
        <p:nvSpPr>
          <p:cNvPr id="5" name="Oval 6">
            <a:extLst>
              <a:ext uri="{FF2B5EF4-FFF2-40B4-BE49-F238E27FC236}">
                <a16:creationId xmlns:a16="http://schemas.microsoft.com/office/drawing/2014/main" id="{111E6E0D-61E1-D29E-3D24-842C0F3B898E}"/>
              </a:ext>
            </a:extLst>
          </p:cNvPr>
          <p:cNvSpPr>
            <a:spLocks noChangeArrowheads="1"/>
          </p:cNvSpPr>
          <p:nvPr/>
        </p:nvSpPr>
        <p:spPr bwMode="auto">
          <a:xfrm rot="2792659">
            <a:off x="5907547" y="2805362"/>
            <a:ext cx="4822825" cy="833438"/>
          </a:xfrm>
          <a:prstGeom prst="ellipse">
            <a:avLst/>
          </a:prstGeom>
          <a:solidFill>
            <a:srgbClr val="92D050">
              <a:alpha val="81175"/>
            </a:srgbClr>
          </a:solidFill>
          <a:ln w="9525">
            <a:solidFill>
              <a:schemeClr val="accent6"/>
            </a:solidFill>
            <a:round/>
            <a:headEnd/>
            <a:tailEnd/>
          </a:ln>
        </p:spPr>
        <p:txBody>
          <a:bodyPr/>
          <a:lstStyle>
            <a:lvl1pPr>
              <a:spcBef>
                <a:spcPct val="20000"/>
              </a:spcBef>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r>
              <a:rPr lang="en-CA" altLang="en-US" sz="1800" b="1" dirty="0">
                <a:latin typeface="Arial" panose="020B0604020202020204" pitchFamily="34" charset="0"/>
              </a:rPr>
              <a:t>Exacerbate pre-existing risks &amp; threats</a:t>
            </a:r>
          </a:p>
        </p:txBody>
      </p:sp>
      <p:sp>
        <p:nvSpPr>
          <p:cNvPr id="6" name="Oval 5">
            <a:extLst>
              <a:ext uri="{FF2B5EF4-FFF2-40B4-BE49-F238E27FC236}">
                <a16:creationId xmlns:a16="http://schemas.microsoft.com/office/drawing/2014/main" id="{5163F3AA-4B4F-B736-6702-49BD95BD4817}"/>
              </a:ext>
            </a:extLst>
          </p:cNvPr>
          <p:cNvSpPr>
            <a:spLocks noChangeArrowheads="1"/>
          </p:cNvSpPr>
          <p:nvPr/>
        </p:nvSpPr>
        <p:spPr bwMode="auto">
          <a:xfrm>
            <a:off x="2342147" y="5372781"/>
            <a:ext cx="7132637" cy="682625"/>
          </a:xfrm>
          <a:prstGeom prst="ellipse">
            <a:avLst/>
          </a:prstGeom>
          <a:solidFill>
            <a:schemeClr val="accent5"/>
          </a:solidFill>
          <a:ln w="9525">
            <a:solidFill>
              <a:srgbClr val="7030A0"/>
            </a:solidFill>
            <a:round/>
            <a:headEnd/>
            <a:tailEnd/>
          </a:ln>
        </p:spPr>
        <p:txBody>
          <a:bodyPr/>
          <a:lstStyle>
            <a:lvl1pPr>
              <a:spcBef>
                <a:spcPct val="20000"/>
              </a:spcBef>
              <a:defRPr sz="24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r>
              <a:rPr lang="en-CA" altLang="en-US" sz="1800" b="1" dirty="0">
                <a:latin typeface="Arial" panose="020B0604020202020204" pitchFamily="34" charset="0"/>
              </a:rPr>
              <a:t>          Undermine protective structures</a:t>
            </a:r>
          </a:p>
        </p:txBody>
      </p:sp>
    </p:spTree>
    <p:extLst>
      <p:ext uri="{BB962C8B-B14F-4D97-AF65-F5344CB8AC3E}">
        <p14:creationId xmlns:p14="http://schemas.microsoft.com/office/powerpoint/2010/main" val="123157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theme/theme1.xml><?xml version="1.0" encoding="utf-8"?>
<a:theme xmlns:a="http://schemas.openxmlformats.org/drawingml/2006/main" name="Office Theme">
  <a:themeElements>
    <a:clrScheme name="CP">
      <a:dk1>
        <a:sysClr val="windowText" lastClr="000000"/>
      </a:dk1>
      <a:lt1>
        <a:sysClr val="window" lastClr="FFFFFF"/>
      </a:lt1>
      <a:dk2>
        <a:srgbClr val="44546A"/>
      </a:dk2>
      <a:lt2>
        <a:srgbClr val="E7E6E6"/>
      </a:lt2>
      <a:accent1>
        <a:srgbClr val="846F8C"/>
      </a:accent1>
      <a:accent2>
        <a:srgbClr val="97467C"/>
      </a:accent2>
      <a:accent3>
        <a:srgbClr val="3F5B77"/>
      </a:accent3>
      <a:accent4>
        <a:srgbClr val="03A0A3"/>
      </a:accent4>
      <a:accent5>
        <a:srgbClr val="B78EA3"/>
      </a:accent5>
      <a:accent6>
        <a:srgbClr val="95CC7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14361</TotalTime>
  <Words>872</Words>
  <Application>Microsoft Office PowerPoint</Application>
  <PresentationFormat>Widescreen</PresentationFormat>
  <Paragraphs>138</Paragraphs>
  <Slides>23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Cambria</vt:lpstr>
      <vt:lpstr>Times New Roman</vt:lpstr>
      <vt:lpstr>Wingdings</vt:lpstr>
      <vt:lpstr>Office Theme</vt:lpstr>
      <vt:lpstr>PowerPoint Presentation</vt:lpstr>
      <vt:lpstr> Agenda</vt:lpstr>
      <vt:lpstr>PowerPoint Presentation</vt:lpstr>
      <vt:lpstr>Learning Outcomes:</vt:lpstr>
      <vt:lpstr>What is Child Protection?</vt:lpstr>
      <vt:lpstr>Brainstorm ideas – 5 minutes plenary discussion</vt:lpstr>
      <vt:lpstr>Child Protection definition</vt:lpstr>
      <vt:lpstr>PowerPoint Presentation</vt:lpstr>
      <vt:lpstr>PowerPoint Presentation</vt:lpstr>
      <vt:lpstr>Brainstorm</vt:lpstr>
      <vt:lpstr>Child Protection </vt:lpstr>
      <vt:lpstr>Case study 1</vt:lpstr>
      <vt:lpstr>PowerPoint Presentation</vt:lpstr>
      <vt:lpstr>Brainstorm</vt:lpstr>
      <vt:lpstr>Prevention and response</vt:lpstr>
      <vt:lpstr>Pillar 3 – to develop adequate strategies</vt:lpstr>
      <vt:lpstr>Some examples of activities to protect children</vt:lpstr>
      <vt:lpstr>Some examples of activities to protect children continued</vt:lpstr>
      <vt:lpstr>Case study 2</vt:lpstr>
      <vt:lpstr>PowerPoint Presentation</vt:lpstr>
      <vt:lpstr>Action Planning</vt:lpstr>
      <vt:lpstr>Where to get support</vt:lpstr>
      <vt:lpstr>Let’s work together to strengthen coordination in Myanmar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Child Protection  CP AoR  Meeting   Date: 20th Oct 2021 Time: 10:30 am – 12:15 pm</dc:title>
  <dc:creator>Ranjini Paskarasingam</dc:creator>
  <cp:lastModifiedBy>Krissie Hayes</cp:lastModifiedBy>
  <cp:revision>335</cp:revision>
  <cp:lastPrinted>2022-02-07T08:36:15Z</cp:lastPrinted>
  <dcterms:created xsi:type="dcterms:W3CDTF">2021-10-20T06:39:23Z</dcterms:created>
  <dcterms:modified xsi:type="dcterms:W3CDTF">2023-05-18T03:21:09Z</dcterms:modified>
</cp:coreProperties>
</file>